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3" r:id="rId3"/>
    <p:sldId id="292" r:id="rId4"/>
    <p:sldId id="257" r:id="rId5"/>
    <p:sldId id="283" r:id="rId6"/>
    <p:sldId id="281" r:id="rId7"/>
    <p:sldId id="282" r:id="rId8"/>
    <p:sldId id="258" r:id="rId9"/>
    <p:sldId id="259" r:id="rId10"/>
    <p:sldId id="293" r:id="rId11"/>
    <p:sldId id="284" r:id="rId12"/>
    <p:sldId id="285" r:id="rId13"/>
    <p:sldId id="286" r:id="rId14"/>
    <p:sldId id="288" r:id="rId15"/>
    <p:sldId id="287" r:id="rId16"/>
    <p:sldId id="294" r:id="rId17"/>
    <p:sldId id="289" r:id="rId18"/>
    <p:sldId id="261" r:id="rId19"/>
    <p:sldId id="262" r:id="rId20"/>
    <p:sldId id="263" r:id="rId21"/>
    <p:sldId id="264" r:id="rId22"/>
    <p:sldId id="290" r:id="rId23"/>
    <p:sldId id="265" r:id="rId24"/>
    <p:sldId id="266" r:id="rId25"/>
    <p:sldId id="295" r:id="rId26"/>
    <p:sldId id="268" r:id="rId27"/>
    <p:sldId id="296" r:id="rId28"/>
    <p:sldId id="297" r:id="rId29"/>
    <p:sldId id="271" r:id="rId30"/>
    <p:sldId id="272" r:id="rId31"/>
    <p:sldId id="298" r:id="rId32"/>
    <p:sldId id="300" r:id="rId33"/>
    <p:sldId id="299" r:id="rId34"/>
    <p:sldId id="301" r:id="rId35"/>
    <p:sldId id="27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588CA2-64EA-4BB3-9535-87D45C2B92E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2D96F77-5E16-4073-82F9-FFF42B2B0D14}">
      <dgm:prSet/>
      <dgm:spPr/>
      <dgm:t>
        <a:bodyPr/>
        <a:lstStyle/>
        <a:p>
          <a:r>
            <a:rPr lang="en-US" dirty="0" err="1"/>
            <a:t>Semini</a:t>
          </a:r>
          <a:r>
            <a:rPr lang="en-US" dirty="0"/>
            <a:t> J.P.D.L. IT20241346</a:t>
          </a:r>
        </a:p>
      </dgm:t>
    </dgm:pt>
    <dgm:pt modelId="{7C807F10-E462-4591-9319-3CF4DE5CFC89}" type="parTrans" cxnId="{6EBD0402-145D-4741-ACB9-CAFFC9632640}">
      <dgm:prSet/>
      <dgm:spPr/>
      <dgm:t>
        <a:bodyPr/>
        <a:lstStyle/>
        <a:p>
          <a:endParaRPr lang="en-US"/>
        </a:p>
      </dgm:t>
    </dgm:pt>
    <dgm:pt modelId="{F5F0FC6B-19EA-408D-8B0D-B3A793614A9D}" type="sibTrans" cxnId="{6EBD0402-145D-4741-ACB9-CAFFC9632640}">
      <dgm:prSet/>
      <dgm:spPr/>
      <dgm:t>
        <a:bodyPr/>
        <a:lstStyle/>
        <a:p>
          <a:endParaRPr lang="en-US"/>
        </a:p>
      </dgm:t>
    </dgm:pt>
    <dgm:pt modelId="{17C51010-F55A-4DD5-8333-E3B8615378A2}">
      <dgm:prSet/>
      <dgm:spPr/>
      <dgm:t>
        <a:bodyPr/>
        <a:lstStyle/>
        <a:p>
          <a:r>
            <a:rPr lang="en-US" dirty="0" err="1"/>
            <a:t>Sathsarani</a:t>
          </a:r>
          <a:r>
            <a:rPr lang="en-US" dirty="0"/>
            <a:t> B.A.D.A IT20160098</a:t>
          </a:r>
        </a:p>
      </dgm:t>
    </dgm:pt>
    <dgm:pt modelId="{E275E2FF-3A0E-4BB4-8B5B-D8FD13714DDB}" type="parTrans" cxnId="{22CB447F-EF2B-42B0-B589-3015B89120C9}">
      <dgm:prSet/>
      <dgm:spPr/>
      <dgm:t>
        <a:bodyPr/>
        <a:lstStyle/>
        <a:p>
          <a:endParaRPr lang="en-US"/>
        </a:p>
      </dgm:t>
    </dgm:pt>
    <dgm:pt modelId="{AAAD8DD6-DEDF-43CC-88BF-1EF100773494}" type="sibTrans" cxnId="{22CB447F-EF2B-42B0-B589-3015B89120C9}">
      <dgm:prSet/>
      <dgm:spPr/>
      <dgm:t>
        <a:bodyPr/>
        <a:lstStyle/>
        <a:p>
          <a:endParaRPr lang="en-US"/>
        </a:p>
      </dgm:t>
    </dgm:pt>
    <dgm:pt modelId="{1A2A069C-1082-4453-A8BE-3C5B65B32BEC}">
      <dgm:prSet/>
      <dgm:spPr/>
      <dgm:t>
        <a:bodyPr/>
        <a:lstStyle/>
        <a:p>
          <a:r>
            <a:rPr lang="en-US" dirty="0"/>
            <a:t>Liyanage A.L.D.K.S IT20146474</a:t>
          </a:r>
        </a:p>
      </dgm:t>
    </dgm:pt>
    <dgm:pt modelId="{C18054C6-2A36-4F7C-AB88-DE67EEC91210}" type="parTrans" cxnId="{CD997EA7-FCD7-4B00-92DA-0182DB355A01}">
      <dgm:prSet/>
      <dgm:spPr/>
      <dgm:t>
        <a:bodyPr/>
        <a:lstStyle/>
        <a:p>
          <a:endParaRPr lang="en-US"/>
        </a:p>
      </dgm:t>
    </dgm:pt>
    <dgm:pt modelId="{3A844E9B-1DF7-4F69-AF88-EB6D272B6494}" type="sibTrans" cxnId="{CD997EA7-FCD7-4B00-92DA-0182DB355A01}">
      <dgm:prSet/>
      <dgm:spPr/>
      <dgm:t>
        <a:bodyPr/>
        <a:lstStyle/>
        <a:p>
          <a:endParaRPr lang="en-US"/>
        </a:p>
      </dgm:t>
    </dgm:pt>
    <dgm:pt modelId="{3238FD19-B946-4BDB-AF90-489BA1C1EDD9}">
      <dgm:prSet/>
      <dgm:spPr/>
      <dgm:t>
        <a:bodyPr/>
        <a:lstStyle/>
        <a:p>
          <a:r>
            <a:rPr lang="en-US" dirty="0" err="1"/>
            <a:t>Nayanananda</a:t>
          </a:r>
          <a:r>
            <a:rPr lang="en-US" dirty="0"/>
            <a:t> W.A.K.D IT20237622</a:t>
          </a:r>
        </a:p>
      </dgm:t>
    </dgm:pt>
    <dgm:pt modelId="{4299CEF6-29F9-4098-BD1F-C62C8E1E2CC4}" type="parTrans" cxnId="{9EE255E7-502D-48EA-B6E3-048F4A5970B4}">
      <dgm:prSet/>
      <dgm:spPr/>
      <dgm:t>
        <a:bodyPr/>
        <a:lstStyle/>
        <a:p>
          <a:endParaRPr lang="en-US"/>
        </a:p>
      </dgm:t>
    </dgm:pt>
    <dgm:pt modelId="{5FA5F8CF-4A91-44B5-83B1-0F1635B77334}" type="sibTrans" cxnId="{9EE255E7-502D-48EA-B6E3-048F4A5970B4}">
      <dgm:prSet/>
      <dgm:spPr/>
      <dgm:t>
        <a:bodyPr/>
        <a:lstStyle/>
        <a:p>
          <a:endParaRPr lang="en-US"/>
        </a:p>
      </dgm:t>
    </dgm:pt>
    <dgm:pt modelId="{2EF9DB20-903E-4048-8DA3-1758EC5C3959}">
      <dgm:prSet/>
      <dgm:spPr/>
      <dgm:t>
        <a:bodyPr/>
        <a:lstStyle/>
        <a:p>
          <a:r>
            <a:rPr lang="en-US" dirty="0" err="1"/>
            <a:t>Jayathunga</a:t>
          </a:r>
          <a:r>
            <a:rPr lang="en-US" dirty="0"/>
            <a:t> T. M. IT20146238</a:t>
          </a:r>
        </a:p>
      </dgm:t>
    </dgm:pt>
    <dgm:pt modelId="{86D84F64-B4B7-4727-8BE4-830FB1A104A9}" type="parTrans" cxnId="{2326385C-AB25-4617-AB60-1587A69B6820}">
      <dgm:prSet/>
      <dgm:spPr/>
      <dgm:t>
        <a:bodyPr/>
        <a:lstStyle/>
        <a:p>
          <a:endParaRPr lang="en-US"/>
        </a:p>
      </dgm:t>
    </dgm:pt>
    <dgm:pt modelId="{340BC77C-CB0B-4E38-AA37-A54A30007845}" type="sibTrans" cxnId="{2326385C-AB25-4617-AB60-1587A69B6820}">
      <dgm:prSet/>
      <dgm:spPr/>
      <dgm:t>
        <a:bodyPr/>
        <a:lstStyle/>
        <a:p>
          <a:endParaRPr lang="en-US"/>
        </a:p>
      </dgm:t>
    </dgm:pt>
    <dgm:pt modelId="{D5052CBA-F50B-425F-ADDA-BA70BF1DA141}" type="pres">
      <dgm:prSet presAssocID="{4B588CA2-64EA-4BB3-9535-87D45C2B92EC}" presName="linear" presStyleCnt="0">
        <dgm:presLayoutVars>
          <dgm:animLvl val="lvl"/>
          <dgm:resizeHandles val="exact"/>
        </dgm:presLayoutVars>
      </dgm:prSet>
      <dgm:spPr/>
    </dgm:pt>
    <dgm:pt modelId="{46B29ACA-AEF7-4527-8185-F6CA728E7511}" type="pres">
      <dgm:prSet presAssocID="{A2D96F77-5E16-4073-82F9-FFF42B2B0D1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4FDAF1D-339B-425C-84DA-5ECCE9CD2A3B}" type="pres">
      <dgm:prSet presAssocID="{F5F0FC6B-19EA-408D-8B0D-B3A793614A9D}" presName="spacer" presStyleCnt="0"/>
      <dgm:spPr/>
    </dgm:pt>
    <dgm:pt modelId="{29A0FF34-EFB5-4334-B28E-4E7C5B7FA807}" type="pres">
      <dgm:prSet presAssocID="{17C51010-F55A-4DD5-8333-E3B8615378A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5ACA5B8-79CB-4B52-B12C-2625217CD1AA}" type="pres">
      <dgm:prSet presAssocID="{AAAD8DD6-DEDF-43CC-88BF-1EF100773494}" presName="spacer" presStyleCnt="0"/>
      <dgm:spPr/>
    </dgm:pt>
    <dgm:pt modelId="{A31AD10C-4A1B-4DEF-82FE-0DCDBD78F701}" type="pres">
      <dgm:prSet presAssocID="{1A2A069C-1082-4453-A8BE-3C5B65B32BE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29E6F33-69AD-4B01-A0A5-851ED3B8C386}" type="pres">
      <dgm:prSet presAssocID="{3A844E9B-1DF7-4F69-AF88-EB6D272B6494}" presName="spacer" presStyleCnt="0"/>
      <dgm:spPr/>
    </dgm:pt>
    <dgm:pt modelId="{41FAABB7-AF94-46DE-8E60-B7D82142C118}" type="pres">
      <dgm:prSet presAssocID="{3238FD19-B946-4BDB-AF90-489BA1C1EDD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68563C6-AFEE-4583-ACBF-81D1A918718A}" type="pres">
      <dgm:prSet presAssocID="{5FA5F8CF-4A91-44B5-83B1-0F1635B77334}" presName="spacer" presStyleCnt="0"/>
      <dgm:spPr/>
    </dgm:pt>
    <dgm:pt modelId="{C0395158-A3F7-4622-B952-C5862E1A8677}" type="pres">
      <dgm:prSet presAssocID="{2EF9DB20-903E-4048-8DA3-1758EC5C395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EBD0402-145D-4741-ACB9-CAFFC9632640}" srcId="{4B588CA2-64EA-4BB3-9535-87D45C2B92EC}" destId="{A2D96F77-5E16-4073-82F9-FFF42B2B0D14}" srcOrd="0" destOrd="0" parTransId="{7C807F10-E462-4591-9319-3CF4DE5CFC89}" sibTransId="{F5F0FC6B-19EA-408D-8B0D-B3A793614A9D}"/>
    <dgm:cxn modelId="{9FAECF38-B906-4953-8AA1-23AE3C7D5DF4}" type="presOf" srcId="{1A2A069C-1082-4453-A8BE-3C5B65B32BEC}" destId="{A31AD10C-4A1B-4DEF-82FE-0DCDBD78F701}" srcOrd="0" destOrd="0" presId="urn:microsoft.com/office/officeart/2005/8/layout/vList2"/>
    <dgm:cxn modelId="{2326385C-AB25-4617-AB60-1587A69B6820}" srcId="{4B588CA2-64EA-4BB3-9535-87D45C2B92EC}" destId="{2EF9DB20-903E-4048-8DA3-1758EC5C3959}" srcOrd="4" destOrd="0" parTransId="{86D84F64-B4B7-4727-8BE4-830FB1A104A9}" sibTransId="{340BC77C-CB0B-4E38-AA37-A54A30007845}"/>
    <dgm:cxn modelId="{3538EC52-9A5D-4734-AC30-C8E88852D37F}" type="presOf" srcId="{3238FD19-B946-4BDB-AF90-489BA1C1EDD9}" destId="{41FAABB7-AF94-46DE-8E60-B7D82142C118}" srcOrd="0" destOrd="0" presId="urn:microsoft.com/office/officeart/2005/8/layout/vList2"/>
    <dgm:cxn modelId="{22CB447F-EF2B-42B0-B589-3015B89120C9}" srcId="{4B588CA2-64EA-4BB3-9535-87D45C2B92EC}" destId="{17C51010-F55A-4DD5-8333-E3B8615378A2}" srcOrd="1" destOrd="0" parTransId="{E275E2FF-3A0E-4BB4-8B5B-D8FD13714DDB}" sibTransId="{AAAD8DD6-DEDF-43CC-88BF-1EF100773494}"/>
    <dgm:cxn modelId="{82E87985-1816-4857-BA9F-202E0E6B0E61}" type="presOf" srcId="{2EF9DB20-903E-4048-8DA3-1758EC5C3959}" destId="{C0395158-A3F7-4622-B952-C5862E1A8677}" srcOrd="0" destOrd="0" presId="urn:microsoft.com/office/officeart/2005/8/layout/vList2"/>
    <dgm:cxn modelId="{CD997EA7-FCD7-4B00-92DA-0182DB355A01}" srcId="{4B588CA2-64EA-4BB3-9535-87D45C2B92EC}" destId="{1A2A069C-1082-4453-A8BE-3C5B65B32BEC}" srcOrd="2" destOrd="0" parTransId="{C18054C6-2A36-4F7C-AB88-DE67EEC91210}" sibTransId="{3A844E9B-1DF7-4F69-AF88-EB6D272B6494}"/>
    <dgm:cxn modelId="{5C88B0A8-C95D-482C-90AD-7EDD9C11E230}" type="presOf" srcId="{17C51010-F55A-4DD5-8333-E3B8615378A2}" destId="{29A0FF34-EFB5-4334-B28E-4E7C5B7FA807}" srcOrd="0" destOrd="0" presId="urn:microsoft.com/office/officeart/2005/8/layout/vList2"/>
    <dgm:cxn modelId="{6E60F9C2-957A-43D4-9A18-714880222BAA}" type="presOf" srcId="{4B588CA2-64EA-4BB3-9535-87D45C2B92EC}" destId="{D5052CBA-F50B-425F-ADDA-BA70BF1DA141}" srcOrd="0" destOrd="0" presId="urn:microsoft.com/office/officeart/2005/8/layout/vList2"/>
    <dgm:cxn modelId="{9EE255E7-502D-48EA-B6E3-048F4A5970B4}" srcId="{4B588CA2-64EA-4BB3-9535-87D45C2B92EC}" destId="{3238FD19-B946-4BDB-AF90-489BA1C1EDD9}" srcOrd="3" destOrd="0" parTransId="{4299CEF6-29F9-4098-BD1F-C62C8E1E2CC4}" sibTransId="{5FA5F8CF-4A91-44B5-83B1-0F1635B77334}"/>
    <dgm:cxn modelId="{B8EA20FB-0BEE-43DF-99B3-264CC59F3B7D}" type="presOf" srcId="{A2D96F77-5E16-4073-82F9-FFF42B2B0D14}" destId="{46B29ACA-AEF7-4527-8185-F6CA728E7511}" srcOrd="0" destOrd="0" presId="urn:microsoft.com/office/officeart/2005/8/layout/vList2"/>
    <dgm:cxn modelId="{B81B146E-0C25-426C-9944-3393F7BCFD3D}" type="presParOf" srcId="{D5052CBA-F50B-425F-ADDA-BA70BF1DA141}" destId="{46B29ACA-AEF7-4527-8185-F6CA728E7511}" srcOrd="0" destOrd="0" presId="urn:microsoft.com/office/officeart/2005/8/layout/vList2"/>
    <dgm:cxn modelId="{F4BD893B-11DC-43C0-8EB2-FB6435520A57}" type="presParOf" srcId="{D5052CBA-F50B-425F-ADDA-BA70BF1DA141}" destId="{44FDAF1D-339B-425C-84DA-5ECCE9CD2A3B}" srcOrd="1" destOrd="0" presId="urn:microsoft.com/office/officeart/2005/8/layout/vList2"/>
    <dgm:cxn modelId="{56C5F5DB-2667-4C7B-B41E-9B1187E9E83F}" type="presParOf" srcId="{D5052CBA-F50B-425F-ADDA-BA70BF1DA141}" destId="{29A0FF34-EFB5-4334-B28E-4E7C5B7FA807}" srcOrd="2" destOrd="0" presId="urn:microsoft.com/office/officeart/2005/8/layout/vList2"/>
    <dgm:cxn modelId="{8D35394C-ADCF-435E-96B1-77AF6E221EFC}" type="presParOf" srcId="{D5052CBA-F50B-425F-ADDA-BA70BF1DA141}" destId="{E5ACA5B8-79CB-4B52-B12C-2625217CD1AA}" srcOrd="3" destOrd="0" presId="urn:microsoft.com/office/officeart/2005/8/layout/vList2"/>
    <dgm:cxn modelId="{29E83C4A-2529-4A62-B883-89CDFB97C6E2}" type="presParOf" srcId="{D5052CBA-F50B-425F-ADDA-BA70BF1DA141}" destId="{A31AD10C-4A1B-4DEF-82FE-0DCDBD78F701}" srcOrd="4" destOrd="0" presId="urn:microsoft.com/office/officeart/2005/8/layout/vList2"/>
    <dgm:cxn modelId="{8672B176-B9C4-4296-B39A-248E37F9CAEC}" type="presParOf" srcId="{D5052CBA-F50B-425F-ADDA-BA70BF1DA141}" destId="{E29E6F33-69AD-4B01-A0A5-851ED3B8C386}" srcOrd="5" destOrd="0" presId="urn:microsoft.com/office/officeart/2005/8/layout/vList2"/>
    <dgm:cxn modelId="{199ED4FB-4BA8-4F78-B7D9-4E36C164C3C8}" type="presParOf" srcId="{D5052CBA-F50B-425F-ADDA-BA70BF1DA141}" destId="{41FAABB7-AF94-46DE-8E60-B7D82142C118}" srcOrd="6" destOrd="0" presId="urn:microsoft.com/office/officeart/2005/8/layout/vList2"/>
    <dgm:cxn modelId="{506575B0-72F1-434F-939D-49EBAEAEB8CD}" type="presParOf" srcId="{D5052CBA-F50B-425F-ADDA-BA70BF1DA141}" destId="{368563C6-AFEE-4583-ACBF-81D1A918718A}" srcOrd="7" destOrd="0" presId="urn:microsoft.com/office/officeart/2005/8/layout/vList2"/>
    <dgm:cxn modelId="{22F63DFF-8CA0-4CD1-A091-54FE97CC1243}" type="presParOf" srcId="{D5052CBA-F50B-425F-ADDA-BA70BF1DA141}" destId="{C0395158-A3F7-4622-B952-C5862E1A867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93B94D-79F7-4094-8D19-8FFFB78E0DB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03925E52-19EE-4CE8-9978-6DD32DCAA0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Hybrid Cloud:</a:t>
          </a:r>
          <a:endParaRPr lang="en-US" dirty="0"/>
        </a:p>
      </dgm:t>
    </dgm:pt>
    <dgm:pt modelId="{AB3F2059-6FFB-4869-A4EE-B68C493F856D}" type="parTrans" cxnId="{6829E03D-D57E-465B-800E-B3056E4EAC23}">
      <dgm:prSet/>
      <dgm:spPr/>
      <dgm:t>
        <a:bodyPr/>
        <a:lstStyle/>
        <a:p>
          <a:endParaRPr lang="en-US"/>
        </a:p>
      </dgm:t>
    </dgm:pt>
    <dgm:pt modelId="{9B52DDDA-22CE-4418-88FC-0BE39FD23609}" type="sibTrans" cxnId="{6829E03D-D57E-465B-800E-B3056E4EAC23}">
      <dgm:prSet/>
      <dgm:spPr/>
      <dgm:t>
        <a:bodyPr/>
        <a:lstStyle/>
        <a:p>
          <a:endParaRPr lang="en-US"/>
        </a:p>
      </dgm:t>
    </dgm:pt>
    <dgm:pt modelId="{981BF008-DB37-44F5-B25A-26F22B4377A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1" i="0" dirty="0">
              <a:latin typeface="Arial" panose="020B0604020202020204" pitchFamily="34" charset="0"/>
              <a:cs typeface="Arial" panose="020B0604020202020204" pitchFamily="34" charset="0"/>
            </a:rPr>
            <a:t>Definition</a:t>
          </a:r>
          <a:r>
            <a:rPr lang="en-US" sz="1500" b="0" i="0" dirty="0">
              <a:latin typeface="Arial" panose="020B0604020202020204" pitchFamily="34" charset="0"/>
              <a:cs typeface="Arial" panose="020B0604020202020204" pitchFamily="34" charset="0"/>
            </a:rPr>
            <a:t>: A hybrid cloud is a combination of private and public cloud resources, allowing data and applications to be shared between them.</a:t>
          </a:r>
          <a:endParaRPr lang="en-US" sz="15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BA9296-F885-48D3-A312-0CB0B8290239}" type="parTrans" cxnId="{A6969F2A-2A70-4193-B57B-F6229DC462B9}">
      <dgm:prSet/>
      <dgm:spPr/>
      <dgm:t>
        <a:bodyPr/>
        <a:lstStyle/>
        <a:p>
          <a:endParaRPr lang="en-US"/>
        </a:p>
      </dgm:t>
    </dgm:pt>
    <dgm:pt modelId="{4F4FB120-B308-4615-ABBF-F94D363B9049}" type="sibTrans" cxnId="{A6969F2A-2A70-4193-B57B-F6229DC462B9}">
      <dgm:prSet/>
      <dgm:spPr/>
      <dgm:t>
        <a:bodyPr/>
        <a:lstStyle/>
        <a:p>
          <a:endParaRPr lang="en-US"/>
        </a:p>
      </dgm:t>
    </dgm:pt>
    <dgm:pt modelId="{C94B08FC-C0C5-4748-9233-EA2FB4D337D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1" i="0" dirty="0">
              <a:latin typeface="Arial" panose="020B0604020202020204" pitchFamily="34" charset="0"/>
              <a:cs typeface="Arial" panose="020B0604020202020204" pitchFamily="34" charset="0"/>
            </a:rPr>
            <a:t>Advantages</a:t>
          </a:r>
          <a:r>
            <a:rPr lang="en-US" sz="1500" b="0" i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5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59B626-820F-4D43-A2FB-8051096537F8}" type="parTrans" cxnId="{47A3F94B-7F69-4F4F-A348-7577660337E5}">
      <dgm:prSet/>
      <dgm:spPr/>
      <dgm:t>
        <a:bodyPr/>
        <a:lstStyle/>
        <a:p>
          <a:endParaRPr lang="en-US"/>
        </a:p>
      </dgm:t>
    </dgm:pt>
    <dgm:pt modelId="{E9061A7F-46B3-4317-93C7-0A97A2C6FCBE}" type="sibTrans" cxnId="{47A3F94B-7F69-4F4F-A348-7577660337E5}">
      <dgm:prSet/>
      <dgm:spPr/>
      <dgm:t>
        <a:bodyPr/>
        <a:lstStyle/>
        <a:p>
          <a:endParaRPr lang="en-US"/>
        </a:p>
      </dgm:t>
    </dgm:pt>
    <dgm:pt modelId="{B0726AA3-9184-4679-BC4F-7EE1E3A371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Multi-Cloud:</a:t>
          </a:r>
          <a:endParaRPr lang="en-US"/>
        </a:p>
      </dgm:t>
    </dgm:pt>
    <dgm:pt modelId="{98139FCC-33E6-4356-AAF4-61785A88CAC7}" type="parTrans" cxnId="{7D0F86BE-795C-4C60-8CE2-C2B0CA70DB75}">
      <dgm:prSet/>
      <dgm:spPr/>
      <dgm:t>
        <a:bodyPr/>
        <a:lstStyle/>
        <a:p>
          <a:endParaRPr lang="en-US"/>
        </a:p>
      </dgm:t>
    </dgm:pt>
    <dgm:pt modelId="{791E126B-A531-4FF5-96FA-4A2A9CABD4B9}" type="sibTrans" cxnId="{7D0F86BE-795C-4C60-8CE2-C2B0CA70DB75}">
      <dgm:prSet/>
      <dgm:spPr/>
      <dgm:t>
        <a:bodyPr/>
        <a:lstStyle/>
        <a:p>
          <a:endParaRPr lang="en-US"/>
        </a:p>
      </dgm:t>
    </dgm:pt>
    <dgm:pt modelId="{DDBBED32-EE79-4BA1-9582-FAD41EF6E91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1" i="0" dirty="0">
              <a:latin typeface="Arial" panose="020B0604020202020204" pitchFamily="34" charset="0"/>
              <a:cs typeface="Arial" panose="020B0604020202020204" pitchFamily="34" charset="0"/>
            </a:rPr>
            <a:t>Definition</a:t>
          </a:r>
          <a:r>
            <a:rPr lang="en-US" sz="1500" b="0" i="0" dirty="0">
              <a:latin typeface="Arial" panose="020B0604020202020204" pitchFamily="34" charset="0"/>
              <a:cs typeface="Arial" panose="020B0604020202020204" pitchFamily="34" charset="0"/>
            </a:rPr>
            <a:t>: Multi-cloud involves using services and resources from multiple public cloud providers, such as AWS, Azure, Google Cloud, and others, to meet specific requirements.</a:t>
          </a:r>
        </a:p>
        <a:p>
          <a:pPr>
            <a:lnSpc>
              <a:spcPct val="100000"/>
            </a:lnSpc>
          </a:pPr>
          <a:r>
            <a:rPr lang="en-US" sz="1500" b="1" i="0" dirty="0">
              <a:latin typeface="Arial" panose="020B0604020202020204" pitchFamily="34" charset="0"/>
              <a:cs typeface="Arial" panose="020B0604020202020204" pitchFamily="34" charset="0"/>
            </a:rPr>
            <a:t>Advantages:</a:t>
          </a:r>
          <a:r>
            <a:rPr lang="en-US" sz="1500" b="0" i="0" dirty="0">
              <a:latin typeface="Arial" panose="020B0604020202020204" pitchFamily="34" charset="0"/>
              <a:cs typeface="Arial" panose="020B0604020202020204" pitchFamily="34" charset="0"/>
            </a:rPr>
            <a:t> Vendor Neutrality, Risk Mitigation, Service Optimization, Geographical Reach</a:t>
          </a:r>
          <a:endParaRPr lang="en-US" sz="15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FB626F-D9C4-45F0-9EDB-BB030D629513}" type="parTrans" cxnId="{53B28FF0-209C-46FA-ADF3-9285B3B6C592}">
      <dgm:prSet/>
      <dgm:spPr/>
      <dgm:t>
        <a:bodyPr/>
        <a:lstStyle/>
        <a:p>
          <a:endParaRPr lang="en-US"/>
        </a:p>
      </dgm:t>
    </dgm:pt>
    <dgm:pt modelId="{5196E944-5A2D-4DB7-8387-CE46BDBFFAC3}" type="sibTrans" cxnId="{53B28FF0-209C-46FA-ADF3-9285B3B6C592}">
      <dgm:prSet/>
      <dgm:spPr/>
      <dgm:t>
        <a:bodyPr/>
        <a:lstStyle/>
        <a:p>
          <a:endParaRPr lang="en-US"/>
        </a:p>
      </dgm:t>
    </dgm:pt>
    <dgm:pt modelId="{BBF18F46-A970-4320-8399-316A5BA5A5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 dirty="0">
              <a:latin typeface="Arial" panose="020B0604020202020204" pitchFamily="34" charset="0"/>
              <a:cs typeface="Arial" panose="020B0604020202020204" pitchFamily="34" charset="0"/>
            </a:rPr>
            <a:t>Flexibility, Scalability, Cost-Efficiency, Data Security</a:t>
          </a:r>
        </a:p>
      </dgm:t>
    </dgm:pt>
    <dgm:pt modelId="{2A35B2C0-FAAD-482A-9210-B0F4D2D90B2D}" type="parTrans" cxnId="{42CAF0AC-C695-4922-B34E-C8DDE79D2305}">
      <dgm:prSet/>
      <dgm:spPr/>
      <dgm:t>
        <a:bodyPr/>
        <a:lstStyle/>
        <a:p>
          <a:endParaRPr lang="en-US"/>
        </a:p>
      </dgm:t>
    </dgm:pt>
    <dgm:pt modelId="{676AC69B-90CC-4BA8-81C0-C814FC89B334}" type="sibTrans" cxnId="{42CAF0AC-C695-4922-B34E-C8DDE79D2305}">
      <dgm:prSet/>
      <dgm:spPr/>
      <dgm:t>
        <a:bodyPr/>
        <a:lstStyle/>
        <a:p>
          <a:endParaRPr lang="en-US"/>
        </a:p>
      </dgm:t>
    </dgm:pt>
    <dgm:pt modelId="{64A70A6B-BD1A-4FC4-AFC2-7D60AB95F0E3}" type="pres">
      <dgm:prSet presAssocID="{A493B94D-79F7-4094-8D19-8FFFB78E0DB0}" presName="root" presStyleCnt="0">
        <dgm:presLayoutVars>
          <dgm:dir/>
          <dgm:resizeHandles val="exact"/>
        </dgm:presLayoutVars>
      </dgm:prSet>
      <dgm:spPr/>
    </dgm:pt>
    <dgm:pt modelId="{C3FA2439-F668-4A50-9F96-D129DF8A263B}" type="pres">
      <dgm:prSet presAssocID="{03925E52-19EE-4CE8-9978-6DD32DCAA01C}" presName="compNode" presStyleCnt="0"/>
      <dgm:spPr/>
    </dgm:pt>
    <dgm:pt modelId="{A91DA78B-E441-424F-B3B1-524186F9B7F0}" type="pres">
      <dgm:prSet presAssocID="{03925E52-19EE-4CE8-9978-6DD32DCAA01C}" presName="bgRect" presStyleLbl="bgShp" presStyleIdx="0" presStyleCnt="2" custScaleY="156810"/>
      <dgm:spPr/>
    </dgm:pt>
    <dgm:pt modelId="{1566BFEA-C9C6-45D6-8313-249BB616B18E}" type="pres">
      <dgm:prSet presAssocID="{03925E52-19EE-4CE8-9978-6DD32DCAA01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8130DFA9-E166-4B37-915F-D932C3E2EE58}" type="pres">
      <dgm:prSet presAssocID="{03925E52-19EE-4CE8-9978-6DD32DCAA01C}" presName="spaceRect" presStyleCnt="0"/>
      <dgm:spPr/>
    </dgm:pt>
    <dgm:pt modelId="{5EEE4E58-4334-433C-A051-71D4BDA03C65}" type="pres">
      <dgm:prSet presAssocID="{03925E52-19EE-4CE8-9978-6DD32DCAA01C}" presName="parTx" presStyleLbl="revTx" presStyleIdx="0" presStyleCnt="4">
        <dgm:presLayoutVars>
          <dgm:chMax val="0"/>
          <dgm:chPref val="0"/>
        </dgm:presLayoutVars>
      </dgm:prSet>
      <dgm:spPr/>
    </dgm:pt>
    <dgm:pt modelId="{B85BC555-FDDC-47C4-B43C-1AFE8F667FDE}" type="pres">
      <dgm:prSet presAssocID="{03925E52-19EE-4CE8-9978-6DD32DCAA01C}" presName="desTx" presStyleLbl="revTx" presStyleIdx="1" presStyleCnt="4" custScaleX="154422" custScaleY="114431" custLinFactNeighborX="-23332" custLinFactNeighborY="549">
        <dgm:presLayoutVars/>
      </dgm:prSet>
      <dgm:spPr/>
    </dgm:pt>
    <dgm:pt modelId="{A1926D93-4D84-49FF-9E25-0009BCBD2D48}" type="pres">
      <dgm:prSet presAssocID="{9B52DDDA-22CE-4418-88FC-0BE39FD23609}" presName="sibTrans" presStyleCnt="0"/>
      <dgm:spPr/>
    </dgm:pt>
    <dgm:pt modelId="{EAF99024-0ECB-4A7C-AC6E-D9ED0AFEC211}" type="pres">
      <dgm:prSet presAssocID="{B0726AA3-9184-4679-BC4F-7EE1E3A37142}" presName="compNode" presStyleCnt="0"/>
      <dgm:spPr/>
    </dgm:pt>
    <dgm:pt modelId="{FD336A6F-0AE2-4628-95BB-EABCA15CAFAD}" type="pres">
      <dgm:prSet presAssocID="{B0726AA3-9184-4679-BC4F-7EE1E3A37142}" presName="bgRect" presStyleLbl="bgShp" presStyleIdx="1" presStyleCnt="2" custScaleY="121297"/>
      <dgm:spPr/>
    </dgm:pt>
    <dgm:pt modelId="{05F18B89-E9A7-42EC-8FC3-C8216E5F6C9E}" type="pres">
      <dgm:prSet presAssocID="{B0726AA3-9184-4679-BC4F-7EE1E3A3714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514E6D18-851F-4D71-A91E-517FFEB6B3C0}" type="pres">
      <dgm:prSet presAssocID="{B0726AA3-9184-4679-BC4F-7EE1E3A37142}" presName="spaceRect" presStyleCnt="0"/>
      <dgm:spPr/>
    </dgm:pt>
    <dgm:pt modelId="{FF3AA324-53A4-43CB-BA71-DAC0BE3A7CDD}" type="pres">
      <dgm:prSet presAssocID="{B0726AA3-9184-4679-BC4F-7EE1E3A37142}" presName="parTx" presStyleLbl="revTx" presStyleIdx="2" presStyleCnt="4">
        <dgm:presLayoutVars>
          <dgm:chMax val="0"/>
          <dgm:chPref val="0"/>
        </dgm:presLayoutVars>
      </dgm:prSet>
      <dgm:spPr/>
    </dgm:pt>
    <dgm:pt modelId="{411F7142-3AF0-46C7-BA99-B3B4EE1C14E7}" type="pres">
      <dgm:prSet presAssocID="{B0726AA3-9184-4679-BC4F-7EE1E3A37142}" presName="desTx" presStyleLbl="revTx" presStyleIdx="3" presStyleCnt="4" custScaleX="146143" custScaleY="90206" custLinFactNeighborX="-29003" custLinFactNeighborY="2382">
        <dgm:presLayoutVars/>
      </dgm:prSet>
      <dgm:spPr/>
    </dgm:pt>
  </dgm:ptLst>
  <dgm:cxnLst>
    <dgm:cxn modelId="{A5E19003-418C-45FA-BD68-5E8D0AD7681F}" type="presOf" srcId="{BBF18F46-A970-4320-8399-316A5BA5A544}" destId="{B85BC555-FDDC-47C4-B43C-1AFE8F667FDE}" srcOrd="0" destOrd="2" presId="urn:microsoft.com/office/officeart/2018/2/layout/IconVerticalSolidList"/>
    <dgm:cxn modelId="{1A8B1E29-D93A-4541-A5A2-6367F07FE2C6}" type="presOf" srcId="{981BF008-DB37-44F5-B25A-26F22B4377A7}" destId="{B85BC555-FDDC-47C4-B43C-1AFE8F667FDE}" srcOrd="0" destOrd="0" presId="urn:microsoft.com/office/officeart/2018/2/layout/IconVerticalSolidList"/>
    <dgm:cxn modelId="{A6969F2A-2A70-4193-B57B-F6229DC462B9}" srcId="{03925E52-19EE-4CE8-9978-6DD32DCAA01C}" destId="{981BF008-DB37-44F5-B25A-26F22B4377A7}" srcOrd="0" destOrd="0" parTransId="{6EBA9296-F885-48D3-A312-0CB0B8290239}" sibTransId="{4F4FB120-B308-4615-ABBF-F94D363B9049}"/>
    <dgm:cxn modelId="{6829E03D-D57E-465B-800E-B3056E4EAC23}" srcId="{A493B94D-79F7-4094-8D19-8FFFB78E0DB0}" destId="{03925E52-19EE-4CE8-9978-6DD32DCAA01C}" srcOrd="0" destOrd="0" parTransId="{AB3F2059-6FFB-4869-A4EE-B68C493F856D}" sibTransId="{9B52DDDA-22CE-4418-88FC-0BE39FD23609}"/>
    <dgm:cxn modelId="{0AB7FC66-6522-42FE-B8D3-AFD794B2BDD3}" type="presOf" srcId="{03925E52-19EE-4CE8-9978-6DD32DCAA01C}" destId="{5EEE4E58-4334-433C-A051-71D4BDA03C65}" srcOrd="0" destOrd="0" presId="urn:microsoft.com/office/officeart/2018/2/layout/IconVerticalSolidList"/>
    <dgm:cxn modelId="{E119C26A-A97A-484B-8DB8-9937A4629DE5}" type="presOf" srcId="{B0726AA3-9184-4679-BC4F-7EE1E3A37142}" destId="{FF3AA324-53A4-43CB-BA71-DAC0BE3A7CDD}" srcOrd="0" destOrd="0" presId="urn:microsoft.com/office/officeart/2018/2/layout/IconVerticalSolidList"/>
    <dgm:cxn modelId="{47A3F94B-7F69-4F4F-A348-7577660337E5}" srcId="{03925E52-19EE-4CE8-9978-6DD32DCAA01C}" destId="{C94B08FC-C0C5-4748-9233-EA2FB4D337D1}" srcOrd="1" destOrd="0" parTransId="{D059B626-820F-4D43-A2FB-8051096537F8}" sibTransId="{E9061A7F-46B3-4317-93C7-0A97A2C6FCBE}"/>
    <dgm:cxn modelId="{35873E59-7152-484E-AAC8-B148FC49C05E}" type="presOf" srcId="{C94B08FC-C0C5-4748-9233-EA2FB4D337D1}" destId="{B85BC555-FDDC-47C4-B43C-1AFE8F667FDE}" srcOrd="0" destOrd="1" presId="urn:microsoft.com/office/officeart/2018/2/layout/IconVerticalSolidList"/>
    <dgm:cxn modelId="{A6D85790-09DA-4A86-A0F2-3C321CDC90FA}" type="presOf" srcId="{A493B94D-79F7-4094-8D19-8FFFB78E0DB0}" destId="{64A70A6B-BD1A-4FC4-AFC2-7D60AB95F0E3}" srcOrd="0" destOrd="0" presId="urn:microsoft.com/office/officeart/2018/2/layout/IconVerticalSolidList"/>
    <dgm:cxn modelId="{42CAF0AC-C695-4922-B34E-C8DDE79D2305}" srcId="{03925E52-19EE-4CE8-9978-6DD32DCAA01C}" destId="{BBF18F46-A970-4320-8399-316A5BA5A544}" srcOrd="2" destOrd="0" parTransId="{2A35B2C0-FAAD-482A-9210-B0F4D2D90B2D}" sibTransId="{676AC69B-90CC-4BA8-81C0-C814FC89B334}"/>
    <dgm:cxn modelId="{437A8CAE-0A8D-49D0-BB45-3480B4AEF382}" type="presOf" srcId="{DDBBED32-EE79-4BA1-9582-FAD41EF6E912}" destId="{411F7142-3AF0-46C7-BA99-B3B4EE1C14E7}" srcOrd="0" destOrd="0" presId="urn:microsoft.com/office/officeart/2018/2/layout/IconVerticalSolidList"/>
    <dgm:cxn modelId="{7D0F86BE-795C-4C60-8CE2-C2B0CA70DB75}" srcId="{A493B94D-79F7-4094-8D19-8FFFB78E0DB0}" destId="{B0726AA3-9184-4679-BC4F-7EE1E3A37142}" srcOrd="1" destOrd="0" parTransId="{98139FCC-33E6-4356-AAF4-61785A88CAC7}" sibTransId="{791E126B-A531-4FF5-96FA-4A2A9CABD4B9}"/>
    <dgm:cxn modelId="{53B28FF0-209C-46FA-ADF3-9285B3B6C592}" srcId="{B0726AA3-9184-4679-BC4F-7EE1E3A37142}" destId="{DDBBED32-EE79-4BA1-9582-FAD41EF6E912}" srcOrd="0" destOrd="0" parTransId="{26FB626F-D9C4-45F0-9EDB-BB030D629513}" sibTransId="{5196E944-5A2D-4DB7-8387-CE46BDBFFAC3}"/>
    <dgm:cxn modelId="{301CE98F-819A-45D0-8905-1A1F20A396BD}" type="presParOf" srcId="{64A70A6B-BD1A-4FC4-AFC2-7D60AB95F0E3}" destId="{C3FA2439-F668-4A50-9F96-D129DF8A263B}" srcOrd="0" destOrd="0" presId="urn:microsoft.com/office/officeart/2018/2/layout/IconVerticalSolidList"/>
    <dgm:cxn modelId="{0A13C25C-41AC-4764-BE0B-F3B3505FD12F}" type="presParOf" srcId="{C3FA2439-F668-4A50-9F96-D129DF8A263B}" destId="{A91DA78B-E441-424F-B3B1-524186F9B7F0}" srcOrd="0" destOrd="0" presId="urn:microsoft.com/office/officeart/2018/2/layout/IconVerticalSolidList"/>
    <dgm:cxn modelId="{2277134C-8559-4716-8631-38FC2631987D}" type="presParOf" srcId="{C3FA2439-F668-4A50-9F96-D129DF8A263B}" destId="{1566BFEA-C9C6-45D6-8313-249BB616B18E}" srcOrd="1" destOrd="0" presId="urn:microsoft.com/office/officeart/2018/2/layout/IconVerticalSolidList"/>
    <dgm:cxn modelId="{9D50EE24-CBB7-4BA8-AAB1-9299C0BA1BB6}" type="presParOf" srcId="{C3FA2439-F668-4A50-9F96-D129DF8A263B}" destId="{8130DFA9-E166-4B37-915F-D932C3E2EE58}" srcOrd="2" destOrd="0" presId="urn:microsoft.com/office/officeart/2018/2/layout/IconVerticalSolidList"/>
    <dgm:cxn modelId="{3BD44B53-7A47-4362-B1E1-66915255D5EC}" type="presParOf" srcId="{C3FA2439-F668-4A50-9F96-D129DF8A263B}" destId="{5EEE4E58-4334-433C-A051-71D4BDA03C65}" srcOrd="3" destOrd="0" presId="urn:microsoft.com/office/officeart/2018/2/layout/IconVerticalSolidList"/>
    <dgm:cxn modelId="{1827B981-2B62-4E44-9D8A-E33B06C19F48}" type="presParOf" srcId="{C3FA2439-F668-4A50-9F96-D129DF8A263B}" destId="{B85BC555-FDDC-47C4-B43C-1AFE8F667FDE}" srcOrd="4" destOrd="0" presId="urn:microsoft.com/office/officeart/2018/2/layout/IconVerticalSolidList"/>
    <dgm:cxn modelId="{3D5F01A1-C191-4264-A20D-FECC3A2B5086}" type="presParOf" srcId="{64A70A6B-BD1A-4FC4-AFC2-7D60AB95F0E3}" destId="{A1926D93-4D84-49FF-9E25-0009BCBD2D48}" srcOrd="1" destOrd="0" presId="urn:microsoft.com/office/officeart/2018/2/layout/IconVerticalSolidList"/>
    <dgm:cxn modelId="{C6E194E5-12A1-4F0C-91B3-D7EB411A5797}" type="presParOf" srcId="{64A70A6B-BD1A-4FC4-AFC2-7D60AB95F0E3}" destId="{EAF99024-0ECB-4A7C-AC6E-D9ED0AFEC211}" srcOrd="2" destOrd="0" presId="urn:microsoft.com/office/officeart/2018/2/layout/IconVerticalSolidList"/>
    <dgm:cxn modelId="{56B87783-E993-40AD-9C09-6AEFAF26C125}" type="presParOf" srcId="{EAF99024-0ECB-4A7C-AC6E-D9ED0AFEC211}" destId="{FD336A6F-0AE2-4628-95BB-EABCA15CAFAD}" srcOrd="0" destOrd="0" presId="urn:microsoft.com/office/officeart/2018/2/layout/IconVerticalSolidList"/>
    <dgm:cxn modelId="{7E5369DC-D6EA-4AEA-9C32-71EE1B27B2A9}" type="presParOf" srcId="{EAF99024-0ECB-4A7C-AC6E-D9ED0AFEC211}" destId="{05F18B89-E9A7-42EC-8FC3-C8216E5F6C9E}" srcOrd="1" destOrd="0" presId="urn:microsoft.com/office/officeart/2018/2/layout/IconVerticalSolidList"/>
    <dgm:cxn modelId="{6DBF8092-FACE-4205-A18D-2E513122B5DE}" type="presParOf" srcId="{EAF99024-0ECB-4A7C-AC6E-D9ED0AFEC211}" destId="{514E6D18-851F-4D71-A91E-517FFEB6B3C0}" srcOrd="2" destOrd="0" presId="urn:microsoft.com/office/officeart/2018/2/layout/IconVerticalSolidList"/>
    <dgm:cxn modelId="{CE9CF454-14A2-4992-A587-2814736AB8F4}" type="presParOf" srcId="{EAF99024-0ECB-4A7C-AC6E-D9ED0AFEC211}" destId="{FF3AA324-53A4-43CB-BA71-DAC0BE3A7CDD}" srcOrd="3" destOrd="0" presId="urn:microsoft.com/office/officeart/2018/2/layout/IconVerticalSolidList"/>
    <dgm:cxn modelId="{F8909291-B15D-4F97-B5C0-DCF8A3F19BDD}" type="presParOf" srcId="{EAF99024-0ECB-4A7C-AC6E-D9ED0AFEC211}" destId="{411F7142-3AF0-46C7-BA99-B3B4EE1C14E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E98B6-6E74-44F0-ABD2-75E88462CA5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67C562A-A8E6-4DF9-967D-DA6944163D50}">
      <dgm:prSet/>
      <dgm:spPr/>
      <dgm:t>
        <a:bodyPr/>
        <a:lstStyle/>
        <a:p>
          <a:r>
            <a:rPr lang="en-US" b="1" i="0" dirty="0"/>
            <a:t>Zapier:</a:t>
          </a:r>
          <a:r>
            <a:rPr lang="en-US" b="0" i="0" dirty="0"/>
            <a:t> Provides code-free application integration to expanding companies.</a:t>
          </a:r>
          <a:endParaRPr lang="en-US" dirty="0"/>
        </a:p>
      </dgm:t>
    </dgm:pt>
    <dgm:pt modelId="{E6629C7F-5334-4925-9E49-C850383325E3}" type="parTrans" cxnId="{EFD19D31-A001-4781-B6B6-BE7066D3E093}">
      <dgm:prSet/>
      <dgm:spPr/>
      <dgm:t>
        <a:bodyPr/>
        <a:lstStyle/>
        <a:p>
          <a:endParaRPr lang="en-US"/>
        </a:p>
      </dgm:t>
    </dgm:pt>
    <dgm:pt modelId="{406F6DEE-1C08-4945-ACC0-A1E506F7983C}" type="sibTrans" cxnId="{EFD19D31-A001-4781-B6B6-BE7066D3E093}">
      <dgm:prSet/>
      <dgm:spPr/>
      <dgm:t>
        <a:bodyPr/>
        <a:lstStyle/>
        <a:p>
          <a:endParaRPr lang="en-US"/>
        </a:p>
      </dgm:t>
    </dgm:pt>
    <dgm:pt modelId="{5A74BB49-7505-4C31-ADC0-48DF26F70076}">
      <dgm:prSet/>
      <dgm:spPr/>
      <dgm:t>
        <a:bodyPr/>
        <a:lstStyle/>
        <a:p>
          <a:r>
            <a:rPr lang="en-US" b="1" i="0" dirty="0"/>
            <a:t>MuleSoft </a:t>
          </a:r>
          <a:r>
            <a:rPr lang="en-US" b="1" i="0" dirty="0" err="1"/>
            <a:t>Anypoint</a:t>
          </a:r>
          <a:r>
            <a:rPr lang="en-US" b="1" i="0" dirty="0"/>
            <a:t>:</a:t>
          </a:r>
          <a:r>
            <a:rPr lang="en-US" b="0" i="0" dirty="0"/>
            <a:t> Empowers management of all the application programming interfaces (APIs) and integrations over a centralized platform.</a:t>
          </a:r>
          <a:endParaRPr lang="en-US" dirty="0"/>
        </a:p>
      </dgm:t>
    </dgm:pt>
    <dgm:pt modelId="{1A0EBB66-9CCA-48F7-930B-1C58902226DC}" type="parTrans" cxnId="{EE0E2937-3122-4B41-AA7D-599F6903E3C7}">
      <dgm:prSet/>
      <dgm:spPr/>
      <dgm:t>
        <a:bodyPr/>
        <a:lstStyle/>
        <a:p>
          <a:endParaRPr lang="en-US"/>
        </a:p>
      </dgm:t>
    </dgm:pt>
    <dgm:pt modelId="{CDDCC26E-28FE-4D10-A526-B6A4FC996D66}" type="sibTrans" cxnId="{EE0E2937-3122-4B41-AA7D-599F6903E3C7}">
      <dgm:prSet/>
      <dgm:spPr/>
      <dgm:t>
        <a:bodyPr/>
        <a:lstStyle/>
        <a:p>
          <a:endParaRPr lang="en-US"/>
        </a:p>
      </dgm:t>
    </dgm:pt>
    <dgm:pt modelId="{5B97BE95-796E-4D9F-8126-7C90AA06363F}">
      <dgm:prSet/>
      <dgm:spPr/>
      <dgm:t>
        <a:bodyPr/>
        <a:lstStyle/>
        <a:p>
          <a:r>
            <a:rPr lang="en-US" b="1" i="0"/>
            <a:t>Dell Boomi:</a:t>
          </a:r>
          <a:r>
            <a:rPr lang="en-US" b="0" i="0"/>
            <a:t> Allows fusing the apps, data, and processes into one. It helps manage data quality governance, application integration, and B2B network and build workflows with minimal coding.</a:t>
          </a:r>
          <a:endParaRPr lang="en-US"/>
        </a:p>
      </dgm:t>
    </dgm:pt>
    <dgm:pt modelId="{04A4B059-CBC2-4D03-8BF2-3E47EF1D5EE5}" type="parTrans" cxnId="{49148D4D-93CF-4A20-B7E5-5A77CCE4C254}">
      <dgm:prSet/>
      <dgm:spPr/>
      <dgm:t>
        <a:bodyPr/>
        <a:lstStyle/>
        <a:p>
          <a:endParaRPr lang="en-US"/>
        </a:p>
      </dgm:t>
    </dgm:pt>
    <dgm:pt modelId="{867BC4BF-0B8B-4A6C-B712-27CE309F3F0B}" type="sibTrans" cxnId="{49148D4D-93CF-4A20-B7E5-5A77CCE4C254}">
      <dgm:prSet/>
      <dgm:spPr/>
      <dgm:t>
        <a:bodyPr/>
        <a:lstStyle/>
        <a:p>
          <a:endParaRPr lang="en-US"/>
        </a:p>
      </dgm:t>
    </dgm:pt>
    <dgm:pt modelId="{85E77BC4-9EAD-46CB-9B83-03C0EC114496}">
      <dgm:prSet/>
      <dgm:spPr/>
      <dgm:t>
        <a:bodyPr/>
        <a:lstStyle/>
        <a:p>
          <a:r>
            <a:rPr lang="en-US" b="1" i="0"/>
            <a:t>IBM App Connect:</a:t>
          </a:r>
          <a:r>
            <a:rPr lang="en-US" b="0" i="0"/>
            <a:t> An all-in-one integration tool that enables the admin to create workflows that decide how data is transferred from one application to another.</a:t>
          </a:r>
          <a:endParaRPr lang="en-US"/>
        </a:p>
      </dgm:t>
    </dgm:pt>
    <dgm:pt modelId="{FCBEC15D-9EAB-43EF-8C9C-89CA28C29602}" type="parTrans" cxnId="{2DA836F4-30B9-484A-BA24-5860337AF972}">
      <dgm:prSet/>
      <dgm:spPr/>
      <dgm:t>
        <a:bodyPr/>
        <a:lstStyle/>
        <a:p>
          <a:endParaRPr lang="en-US"/>
        </a:p>
      </dgm:t>
    </dgm:pt>
    <dgm:pt modelId="{E8CB308B-52E6-44E5-A5CC-34D801A286B6}" type="sibTrans" cxnId="{2DA836F4-30B9-484A-BA24-5860337AF972}">
      <dgm:prSet/>
      <dgm:spPr/>
      <dgm:t>
        <a:bodyPr/>
        <a:lstStyle/>
        <a:p>
          <a:endParaRPr lang="en-US"/>
        </a:p>
      </dgm:t>
    </dgm:pt>
    <dgm:pt modelId="{4A768B9C-CF63-44B6-B5D9-4DA8027D2DEE}">
      <dgm:prSet/>
      <dgm:spPr/>
      <dgm:t>
        <a:bodyPr/>
        <a:lstStyle/>
        <a:p>
          <a:r>
            <a:rPr lang="en-US" b="1" i="0"/>
            <a:t>Microsoft Azure Logic Apps: </a:t>
          </a:r>
          <a:r>
            <a:rPr lang="en-US" b="0" i="0"/>
            <a:t>Enables administrators to automate workflows that integrate apps and business data across on-premises systems and cloud services.</a:t>
          </a:r>
          <a:endParaRPr lang="en-US"/>
        </a:p>
      </dgm:t>
    </dgm:pt>
    <dgm:pt modelId="{D99406E1-D441-4796-A3EE-A1ACF614F515}" type="parTrans" cxnId="{712B4FAA-3E86-40A3-BAF6-A620722BB97B}">
      <dgm:prSet/>
      <dgm:spPr/>
      <dgm:t>
        <a:bodyPr/>
        <a:lstStyle/>
        <a:p>
          <a:endParaRPr lang="en-US"/>
        </a:p>
      </dgm:t>
    </dgm:pt>
    <dgm:pt modelId="{92086719-7D60-4F4F-98F8-6EBF7D521D50}" type="sibTrans" cxnId="{712B4FAA-3E86-40A3-BAF6-A620722BB97B}">
      <dgm:prSet/>
      <dgm:spPr/>
      <dgm:t>
        <a:bodyPr/>
        <a:lstStyle/>
        <a:p>
          <a:endParaRPr lang="en-US"/>
        </a:p>
      </dgm:t>
    </dgm:pt>
    <dgm:pt modelId="{E8477129-36C4-4948-9EC3-3AB047E080A7}" type="pres">
      <dgm:prSet presAssocID="{DDBE98B6-6E74-44F0-ABD2-75E88462CA59}" presName="root" presStyleCnt="0">
        <dgm:presLayoutVars>
          <dgm:dir/>
          <dgm:resizeHandles val="exact"/>
        </dgm:presLayoutVars>
      </dgm:prSet>
      <dgm:spPr/>
    </dgm:pt>
    <dgm:pt modelId="{5E545F75-5398-48F9-9228-6B91B16286D1}" type="pres">
      <dgm:prSet presAssocID="{167C562A-A8E6-4DF9-967D-DA6944163D50}" presName="compNode" presStyleCnt="0"/>
      <dgm:spPr/>
    </dgm:pt>
    <dgm:pt modelId="{6F9459D8-7743-4E7F-8216-70D77DDD5776}" type="pres">
      <dgm:prSet presAssocID="{167C562A-A8E6-4DF9-967D-DA6944163D50}" presName="bgRect" presStyleLbl="bgShp" presStyleIdx="0" presStyleCnt="5"/>
      <dgm:spPr/>
    </dgm:pt>
    <dgm:pt modelId="{DC0C17AF-6EE1-453F-94F1-CAA53585348C}" type="pres">
      <dgm:prSet presAssocID="{167C562A-A8E6-4DF9-967D-DA6944163D5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9C8880C-D307-4DD8-BFD1-E16CD4C7B08E}" type="pres">
      <dgm:prSet presAssocID="{167C562A-A8E6-4DF9-967D-DA6944163D50}" presName="spaceRect" presStyleCnt="0"/>
      <dgm:spPr/>
    </dgm:pt>
    <dgm:pt modelId="{57934E21-1700-42A6-931F-2FC04BDD39DF}" type="pres">
      <dgm:prSet presAssocID="{167C562A-A8E6-4DF9-967D-DA6944163D50}" presName="parTx" presStyleLbl="revTx" presStyleIdx="0" presStyleCnt="5">
        <dgm:presLayoutVars>
          <dgm:chMax val="0"/>
          <dgm:chPref val="0"/>
        </dgm:presLayoutVars>
      </dgm:prSet>
      <dgm:spPr/>
    </dgm:pt>
    <dgm:pt modelId="{1742B4FF-27EB-4606-9741-D8ACC0ED822E}" type="pres">
      <dgm:prSet presAssocID="{406F6DEE-1C08-4945-ACC0-A1E506F7983C}" presName="sibTrans" presStyleCnt="0"/>
      <dgm:spPr/>
    </dgm:pt>
    <dgm:pt modelId="{C553B744-5C1B-4963-900B-33EE61F08D49}" type="pres">
      <dgm:prSet presAssocID="{5A74BB49-7505-4C31-ADC0-48DF26F70076}" presName="compNode" presStyleCnt="0"/>
      <dgm:spPr/>
    </dgm:pt>
    <dgm:pt modelId="{37D3DC6A-57F7-449C-AED8-773FFD809BDB}" type="pres">
      <dgm:prSet presAssocID="{5A74BB49-7505-4C31-ADC0-48DF26F70076}" presName="bgRect" presStyleLbl="bgShp" presStyleIdx="1" presStyleCnt="5"/>
      <dgm:spPr/>
    </dgm:pt>
    <dgm:pt modelId="{71422F2F-7FE9-4427-A0BD-1BA0F135D935}" type="pres">
      <dgm:prSet presAssocID="{5A74BB49-7505-4C31-ADC0-48DF26F7007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9A7F351-33EC-467C-94D6-0CF0C1C69F4A}" type="pres">
      <dgm:prSet presAssocID="{5A74BB49-7505-4C31-ADC0-48DF26F70076}" presName="spaceRect" presStyleCnt="0"/>
      <dgm:spPr/>
    </dgm:pt>
    <dgm:pt modelId="{51DBF67A-786C-4840-8D95-00137F8037D9}" type="pres">
      <dgm:prSet presAssocID="{5A74BB49-7505-4C31-ADC0-48DF26F70076}" presName="parTx" presStyleLbl="revTx" presStyleIdx="1" presStyleCnt="5">
        <dgm:presLayoutVars>
          <dgm:chMax val="0"/>
          <dgm:chPref val="0"/>
        </dgm:presLayoutVars>
      </dgm:prSet>
      <dgm:spPr/>
    </dgm:pt>
    <dgm:pt modelId="{51CFBE39-CD4C-470F-8901-B7CF324B6657}" type="pres">
      <dgm:prSet presAssocID="{CDDCC26E-28FE-4D10-A526-B6A4FC996D66}" presName="sibTrans" presStyleCnt="0"/>
      <dgm:spPr/>
    </dgm:pt>
    <dgm:pt modelId="{9213D3DE-75C5-462D-B0F8-12200D9E3BDA}" type="pres">
      <dgm:prSet presAssocID="{5B97BE95-796E-4D9F-8126-7C90AA06363F}" presName="compNode" presStyleCnt="0"/>
      <dgm:spPr/>
    </dgm:pt>
    <dgm:pt modelId="{7E9FBE68-673F-48C7-88A6-C88BFA8F848C}" type="pres">
      <dgm:prSet presAssocID="{5B97BE95-796E-4D9F-8126-7C90AA06363F}" presName="bgRect" presStyleLbl="bgShp" presStyleIdx="2" presStyleCnt="5"/>
      <dgm:spPr/>
    </dgm:pt>
    <dgm:pt modelId="{2871F0BA-5676-4262-A7DD-FDB5EAC5EFED}" type="pres">
      <dgm:prSet presAssocID="{5B97BE95-796E-4D9F-8126-7C90AA06363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790EA6D9-88CF-4F5E-9DD0-8A19A169C124}" type="pres">
      <dgm:prSet presAssocID="{5B97BE95-796E-4D9F-8126-7C90AA06363F}" presName="spaceRect" presStyleCnt="0"/>
      <dgm:spPr/>
    </dgm:pt>
    <dgm:pt modelId="{19C0A553-71C3-4984-973D-6D688032FE45}" type="pres">
      <dgm:prSet presAssocID="{5B97BE95-796E-4D9F-8126-7C90AA06363F}" presName="parTx" presStyleLbl="revTx" presStyleIdx="2" presStyleCnt="5">
        <dgm:presLayoutVars>
          <dgm:chMax val="0"/>
          <dgm:chPref val="0"/>
        </dgm:presLayoutVars>
      </dgm:prSet>
      <dgm:spPr/>
    </dgm:pt>
    <dgm:pt modelId="{9D24AF97-7939-4A57-9A8A-173B18BE771A}" type="pres">
      <dgm:prSet presAssocID="{867BC4BF-0B8B-4A6C-B712-27CE309F3F0B}" presName="sibTrans" presStyleCnt="0"/>
      <dgm:spPr/>
    </dgm:pt>
    <dgm:pt modelId="{631A92FA-4DD1-4536-9A29-B6A5A09FF821}" type="pres">
      <dgm:prSet presAssocID="{85E77BC4-9EAD-46CB-9B83-03C0EC114496}" presName="compNode" presStyleCnt="0"/>
      <dgm:spPr/>
    </dgm:pt>
    <dgm:pt modelId="{1B18F614-D140-48E6-B96E-70AA877EFDB1}" type="pres">
      <dgm:prSet presAssocID="{85E77BC4-9EAD-46CB-9B83-03C0EC114496}" presName="bgRect" presStyleLbl="bgShp" presStyleIdx="3" presStyleCnt="5"/>
      <dgm:spPr/>
    </dgm:pt>
    <dgm:pt modelId="{D25EDE6E-6393-4B2E-A4A4-1CCB70703033}" type="pres">
      <dgm:prSet presAssocID="{85E77BC4-9EAD-46CB-9B83-03C0EC11449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4825931-D82F-409D-82BC-F0184B68C0D1}" type="pres">
      <dgm:prSet presAssocID="{85E77BC4-9EAD-46CB-9B83-03C0EC114496}" presName="spaceRect" presStyleCnt="0"/>
      <dgm:spPr/>
    </dgm:pt>
    <dgm:pt modelId="{BC87C2E3-26F2-4DED-817C-EFC0FED64902}" type="pres">
      <dgm:prSet presAssocID="{85E77BC4-9EAD-46CB-9B83-03C0EC114496}" presName="parTx" presStyleLbl="revTx" presStyleIdx="3" presStyleCnt="5">
        <dgm:presLayoutVars>
          <dgm:chMax val="0"/>
          <dgm:chPref val="0"/>
        </dgm:presLayoutVars>
      </dgm:prSet>
      <dgm:spPr/>
    </dgm:pt>
    <dgm:pt modelId="{FF0777E3-8968-4B77-8E3D-1F988969A2FC}" type="pres">
      <dgm:prSet presAssocID="{E8CB308B-52E6-44E5-A5CC-34D801A286B6}" presName="sibTrans" presStyleCnt="0"/>
      <dgm:spPr/>
    </dgm:pt>
    <dgm:pt modelId="{639B445E-3242-494C-87D9-03E9691F3E2F}" type="pres">
      <dgm:prSet presAssocID="{4A768B9C-CF63-44B6-B5D9-4DA8027D2DEE}" presName="compNode" presStyleCnt="0"/>
      <dgm:spPr/>
    </dgm:pt>
    <dgm:pt modelId="{DE5FD160-3C62-4B76-ADCE-54754AA4B793}" type="pres">
      <dgm:prSet presAssocID="{4A768B9C-CF63-44B6-B5D9-4DA8027D2DEE}" presName="bgRect" presStyleLbl="bgShp" presStyleIdx="4" presStyleCnt="5"/>
      <dgm:spPr/>
    </dgm:pt>
    <dgm:pt modelId="{95922E8A-5A48-4AD3-8F33-A83F0B179546}" type="pres">
      <dgm:prSet presAssocID="{4A768B9C-CF63-44B6-B5D9-4DA8027D2DE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51F70A97-B8F2-4EA2-99E2-2EE5FC069225}" type="pres">
      <dgm:prSet presAssocID="{4A768B9C-CF63-44B6-B5D9-4DA8027D2DEE}" presName="spaceRect" presStyleCnt="0"/>
      <dgm:spPr/>
    </dgm:pt>
    <dgm:pt modelId="{01B045F6-8836-4F1C-87FB-BB11369247CB}" type="pres">
      <dgm:prSet presAssocID="{4A768B9C-CF63-44B6-B5D9-4DA8027D2DE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7AE8001-B81B-4574-A4AD-CEFDAB20B7AC}" type="presOf" srcId="{85E77BC4-9EAD-46CB-9B83-03C0EC114496}" destId="{BC87C2E3-26F2-4DED-817C-EFC0FED64902}" srcOrd="0" destOrd="0" presId="urn:microsoft.com/office/officeart/2018/2/layout/IconVerticalSolidList"/>
    <dgm:cxn modelId="{7B7CE71E-1AFE-4001-AF52-2E2619B86687}" type="presOf" srcId="{4A768B9C-CF63-44B6-B5D9-4DA8027D2DEE}" destId="{01B045F6-8836-4F1C-87FB-BB11369247CB}" srcOrd="0" destOrd="0" presId="urn:microsoft.com/office/officeart/2018/2/layout/IconVerticalSolidList"/>
    <dgm:cxn modelId="{A66E2E25-A609-4C1B-80D6-06E4124D5492}" type="presOf" srcId="{5A74BB49-7505-4C31-ADC0-48DF26F70076}" destId="{51DBF67A-786C-4840-8D95-00137F8037D9}" srcOrd="0" destOrd="0" presId="urn:microsoft.com/office/officeart/2018/2/layout/IconVerticalSolidList"/>
    <dgm:cxn modelId="{EFD19D31-A001-4781-B6B6-BE7066D3E093}" srcId="{DDBE98B6-6E74-44F0-ABD2-75E88462CA59}" destId="{167C562A-A8E6-4DF9-967D-DA6944163D50}" srcOrd="0" destOrd="0" parTransId="{E6629C7F-5334-4925-9E49-C850383325E3}" sibTransId="{406F6DEE-1C08-4945-ACC0-A1E506F7983C}"/>
    <dgm:cxn modelId="{EE0E2937-3122-4B41-AA7D-599F6903E3C7}" srcId="{DDBE98B6-6E74-44F0-ABD2-75E88462CA59}" destId="{5A74BB49-7505-4C31-ADC0-48DF26F70076}" srcOrd="1" destOrd="0" parTransId="{1A0EBB66-9CCA-48F7-930B-1C58902226DC}" sibTransId="{CDDCC26E-28FE-4D10-A526-B6A4FC996D66}"/>
    <dgm:cxn modelId="{49148D4D-93CF-4A20-B7E5-5A77CCE4C254}" srcId="{DDBE98B6-6E74-44F0-ABD2-75E88462CA59}" destId="{5B97BE95-796E-4D9F-8126-7C90AA06363F}" srcOrd="2" destOrd="0" parTransId="{04A4B059-CBC2-4D03-8BF2-3E47EF1D5EE5}" sibTransId="{867BC4BF-0B8B-4A6C-B712-27CE309F3F0B}"/>
    <dgm:cxn modelId="{A350FB57-6C25-44C5-92AA-7DBF7A572038}" type="presOf" srcId="{DDBE98B6-6E74-44F0-ABD2-75E88462CA59}" destId="{E8477129-36C4-4948-9EC3-3AB047E080A7}" srcOrd="0" destOrd="0" presId="urn:microsoft.com/office/officeart/2018/2/layout/IconVerticalSolidList"/>
    <dgm:cxn modelId="{E107B883-12A7-4B14-82F0-E71676296E70}" type="presOf" srcId="{5B97BE95-796E-4D9F-8126-7C90AA06363F}" destId="{19C0A553-71C3-4984-973D-6D688032FE45}" srcOrd="0" destOrd="0" presId="urn:microsoft.com/office/officeart/2018/2/layout/IconVerticalSolidList"/>
    <dgm:cxn modelId="{712B4FAA-3E86-40A3-BAF6-A620722BB97B}" srcId="{DDBE98B6-6E74-44F0-ABD2-75E88462CA59}" destId="{4A768B9C-CF63-44B6-B5D9-4DA8027D2DEE}" srcOrd="4" destOrd="0" parTransId="{D99406E1-D441-4796-A3EE-A1ACF614F515}" sibTransId="{92086719-7D60-4F4F-98F8-6EBF7D521D50}"/>
    <dgm:cxn modelId="{C5AF40F2-8F0F-4C2D-B026-A8CA46033BF6}" type="presOf" srcId="{167C562A-A8E6-4DF9-967D-DA6944163D50}" destId="{57934E21-1700-42A6-931F-2FC04BDD39DF}" srcOrd="0" destOrd="0" presId="urn:microsoft.com/office/officeart/2018/2/layout/IconVerticalSolidList"/>
    <dgm:cxn modelId="{2DA836F4-30B9-484A-BA24-5860337AF972}" srcId="{DDBE98B6-6E74-44F0-ABD2-75E88462CA59}" destId="{85E77BC4-9EAD-46CB-9B83-03C0EC114496}" srcOrd="3" destOrd="0" parTransId="{FCBEC15D-9EAB-43EF-8C9C-89CA28C29602}" sibTransId="{E8CB308B-52E6-44E5-A5CC-34D801A286B6}"/>
    <dgm:cxn modelId="{257AD930-A689-4140-8889-15C3A6488E46}" type="presParOf" srcId="{E8477129-36C4-4948-9EC3-3AB047E080A7}" destId="{5E545F75-5398-48F9-9228-6B91B16286D1}" srcOrd="0" destOrd="0" presId="urn:microsoft.com/office/officeart/2018/2/layout/IconVerticalSolidList"/>
    <dgm:cxn modelId="{66F014F4-8583-4773-9E9C-7EA919789D74}" type="presParOf" srcId="{5E545F75-5398-48F9-9228-6B91B16286D1}" destId="{6F9459D8-7743-4E7F-8216-70D77DDD5776}" srcOrd="0" destOrd="0" presId="urn:microsoft.com/office/officeart/2018/2/layout/IconVerticalSolidList"/>
    <dgm:cxn modelId="{05B8F00E-1BB8-47CF-BCAC-8E283CFC6D80}" type="presParOf" srcId="{5E545F75-5398-48F9-9228-6B91B16286D1}" destId="{DC0C17AF-6EE1-453F-94F1-CAA53585348C}" srcOrd="1" destOrd="0" presId="urn:microsoft.com/office/officeart/2018/2/layout/IconVerticalSolidList"/>
    <dgm:cxn modelId="{73D8AC51-D03F-47E4-BA43-11B1336FF93C}" type="presParOf" srcId="{5E545F75-5398-48F9-9228-6B91B16286D1}" destId="{D9C8880C-D307-4DD8-BFD1-E16CD4C7B08E}" srcOrd="2" destOrd="0" presId="urn:microsoft.com/office/officeart/2018/2/layout/IconVerticalSolidList"/>
    <dgm:cxn modelId="{633399BA-F602-41C1-9AD0-358FEED6FB4E}" type="presParOf" srcId="{5E545F75-5398-48F9-9228-6B91B16286D1}" destId="{57934E21-1700-42A6-931F-2FC04BDD39DF}" srcOrd="3" destOrd="0" presId="urn:microsoft.com/office/officeart/2018/2/layout/IconVerticalSolidList"/>
    <dgm:cxn modelId="{C7ABAD40-A9EC-48EB-8AB9-7BBB63C84327}" type="presParOf" srcId="{E8477129-36C4-4948-9EC3-3AB047E080A7}" destId="{1742B4FF-27EB-4606-9741-D8ACC0ED822E}" srcOrd="1" destOrd="0" presId="urn:microsoft.com/office/officeart/2018/2/layout/IconVerticalSolidList"/>
    <dgm:cxn modelId="{CDEC3B45-5AC0-4D52-99FB-34FC422405A3}" type="presParOf" srcId="{E8477129-36C4-4948-9EC3-3AB047E080A7}" destId="{C553B744-5C1B-4963-900B-33EE61F08D49}" srcOrd="2" destOrd="0" presId="urn:microsoft.com/office/officeart/2018/2/layout/IconVerticalSolidList"/>
    <dgm:cxn modelId="{C24918C5-4902-4F71-9DD3-2F6B12F08A79}" type="presParOf" srcId="{C553B744-5C1B-4963-900B-33EE61F08D49}" destId="{37D3DC6A-57F7-449C-AED8-773FFD809BDB}" srcOrd="0" destOrd="0" presId="urn:microsoft.com/office/officeart/2018/2/layout/IconVerticalSolidList"/>
    <dgm:cxn modelId="{270D83D4-B136-4153-B491-A546036FD91B}" type="presParOf" srcId="{C553B744-5C1B-4963-900B-33EE61F08D49}" destId="{71422F2F-7FE9-4427-A0BD-1BA0F135D935}" srcOrd="1" destOrd="0" presId="urn:microsoft.com/office/officeart/2018/2/layout/IconVerticalSolidList"/>
    <dgm:cxn modelId="{28D12678-311C-4BB1-BB28-32F15CEF77FA}" type="presParOf" srcId="{C553B744-5C1B-4963-900B-33EE61F08D49}" destId="{99A7F351-33EC-467C-94D6-0CF0C1C69F4A}" srcOrd="2" destOrd="0" presId="urn:microsoft.com/office/officeart/2018/2/layout/IconVerticalSolidList"/>
    <dgm:cxn modelId="{963B5009-4FCE-43FE-A9FD-E4DBFCA1E226}" type="presParOf" srcId="{C553B744-5C1B-4963-900B-33EE61F08D49}" destId="{51DBF67A-786C-4840-8D95-00137F8037D9}" srcOrd="3" destOrd="0" presId="urn:microsoft.com/office/officeart/2018/2/layout/IconVerticalSolidList"/>
    <dgm:cxn modelId="{4DA7DC71-AE3B-4F9B-A47F-EDAF62697C0A}" type="presParOf" srcId="{E8477129-36C4-4948-9EC3-3AB047E080A7}" destId="{51CFBE39-CD4C-470F-8901-B7CF324B6657}" srcOrd="3" destOrd="0" presId="urn:microsoft.com/office/officeart/2018/2/layout/IconVerticalSolidList"/>
    <dgm:cxn modelId="{0F6B75B8-56D2-452C-A69B-2020EC27810D}" type="presParOf" srcId="{E8477129-36C4-4948-9EC3-3AB047E080A7}" destId="{9213D3DE-75C5-462D-B0F8-12200D9E3BDA}" srcOrd="4" destOrd="0" presId="urn:microsoft.com/office/officeart/2018/2/layout/IconVerticalSolidList"/>
    <dgm:cxn modelId="{E93E0B4D-4A12-4DD9-A889-C485A67E4397}" type="presParOf" srcId="{9213D3DE-75C5-462D-B0F8-12200D9E3BDA}" destId="{7E9FBE68-673F-48C7-88A6-C88BFA8F848C}" srcOrd="0" destOrd="0" presId="urn:microsoft.com/office/officeart/2018/2/layout/IconVerticalSolidList"/>
    <dgm:cxn modelId="{898086F1-DFE2-461B-9516-D4EFFC6CFEC7}" type="presParOf" srcId="{9213D3DE-75C5-462D-B0F8-12200D9E3BDA}" destId="{2871F0BA-5676-4262-A7DD-FDB5EAC5EFED}" srcOrd="1" destOrd="0" presId="urn:microsoft.com/office/officeart/2018/2/layout/IconVerticalSolidList"/>
    <dgm:cxn modelId="{374CC7C0-0023-4BCC-BB0E-2951ED321C9A}" type="presParOf" srcId="{9213D3DE-75C5-462D-B0F8-12200D9E3BDA}" destId="{790EA6D9-88CF-4F5E-9DD0-8A19A169C124}" srcOrd="2" destOrd="0" presId="urn:microsoft.com/office/officeart/2018/2/layout/IconVerticalSolidList"/>
    <dgm:cxn modelId="{FA71274C-0FAE-4816-A2C1-FD58F1D8F983}" type="presParOf" srcId="{9213D3DE-75C5-462D-B0F8-12200D9E3BDA}" destId="{19C0A553-71C3-4984-973D-6D688032FE45}" srcOrd="3" destOrd="0" presId="urn:microsoft.com/office/officeart/2018/2/layout/IconVerticalSolidList"/>
    <dgm:cxn modelId="{AF3C08D6-A729-4D11-BFB9-ADA3C51AC559}" type="presParOf" srcId="{E8477129-36C4-4948-9EC3-3AB047E080A7}" destId="{9D24AF97-7939-4A57-9A8A-173B18BE771A}" srcOrd="5" destOrd="0" presId="urn:microsoft.com/office/officeart/2018/2/layout/IconVerticalSolidList"/>
    <dgm:cxn modelId="{7438240D-4394-409D-9730-B21DF0F5FD56}" type="presParOf" srcId="{E8477129-36C4-4948-9EC3-3AB047E080A7}" destId="{631A92FA-4DD1-4536-9A29-B6A5A09FF821}" srcOrd="6" destOrd="0" presId="urn:microsoft.com/office/officeart/2018/2/layout/IconVerticalSolidList"/>
    <dgm:cxn modelId="{7C782989-EEA5-470E-AA30-6E69EF633F64}" type="presParOf" srcId="{631A92FA-4DD1-4536-9A29-B6A5A09FF821}" destId="{1B18F614-D140-48E6-B96E-70AA877EFDB1}" srcOrd="0" destOrd="0" presId="urn:microsoft.com/office/officeart/2018/2/layout/IconVerticalSolidList"/>
    <dgm:cxn modelId="{9C1F9F44-05A2-45E1-98F3-582C96F1BECF}" type="presParOf" srcId="{631A92FA-4DD1-4536-9A29-B6A5A09FF821}" destId="{D25EDE6E-6393-4B2E-A4A4-1CCB70703033}" srcOrd="1" destOrd="0" presId="urn:microsoft.com/office/officeart/2018/2/layout/IconVerticalSolidList"/>
    <dgm:cxn modelId="{8F37B5CB-5787-41C0-B059-1F8EFE222D58}" type="presParOf" srcId="{631A92FA-4DD1-4536-9A29-B6A5A09FF821}" destId="{B4825931-D82F-409D-82BC-F0184B68C0D1}" srcOrd="2" destOrd="0" presId="urn:microsoft.com/office/officeart/2018/2/layout/IconVerticalSolidList"/>
    <dgm:cxn modelId="{C1D9410A-E1E5-429F-9E67-89B9A390E78E}" type="presParOf" srcId="{631A92FA-4DD1-4536-9A29-B6A5A09FF821}" destId="{BC87C2E3-26F2-4DED-817C-EFC0FED64902}" srcOrd="3" destOrd="0" presId="urn:microsoft.com/office/officeart/2018/2/layout/IconVerticalSolidList"/>
    <dgm:cxn modelId="{F50E99B0-4E49-42BD-96F7-B45139DAFDCD}" type="presParOf" srcId="{E8477129-36C4-4948-9EC3-3AB047E080A7}" destId="{FF0777E3-8968-4B77-8E3D-1F988969A2FC}" srcOrd="7" destOrd="0" presId="urn:microsoft.com/office/officeart/2018/2/layout/IconVerticalSolidList"/>
    <dgm:cxn modelId="{C5190767-F330-4A65-9991-E3634BFBEB89}" type="presParOf" srcId="{E8477129-36C4-4948-9EC3-3AB047E080A7}" destId="{639B445E-3242-494C-87D9-03E9691F3E2F}" srcOrd="8" destOrd="0" presId="urn:microsoft.com/office/officeart/2018/2/layout/IconVerticalSolidList"/>
    <dgm:cxn modelId="{7B58CD4D-CD87-4C99-B0AA-42A1E6F1F5A3}" type="presParOf" srcId="{639B445E-3242-494C-87D9-03E9691F3E2F}" destId="{DE5FD160-3C62-4B76-ADCE-54754AA4B793}" srcOrd="0" destOrd="0" presId="urn:microsoft.com/office/officeart/2018/2/layout/IconVerticalSolidList"/>
    <dgm:cxn modelId="{34693C43-7C5A-4791-8586-30291BB04BFA}" type="presParOf" srcId="{639B445E-3242-494C-87D9-03E9691F3E2F}" destId="{95922E8A-5A48-4AD3-8F33-A83F0B179546}" srcOrd="1" destOrd="0" presId="urn:microsoft.com/office/officeart/2018/2/layout/IconVerticalSolidList"/>
    <dgm:cxn modelId="{AA7A223C-34F4-4C67-BF0F-F5849440153B}" type="presParOf" srcId="{639B445E-3242-494C-87D9-03E9691F3E2F}" destId="{51F70A97-B8F2-4EA2-99E2-2EE5FC069225}" srcOrd="2" destOrd="0" presId="urn:microsoft.com/office/officeart/2018/2/layout/IconVerticalSolidList"/>
    <dgm:cxn modelId="{07EA9CE6-51CE-4F85-B1AB-D1F7CC198CA1}" type="presParOf" srcId="{639B445E-3242-494C-87D9-03E9691F3E2F}" destId="{01B045F6-8836-4F1C-87FB-BB11369247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B29ACA-AEF7-4527-8185-F6CA728E7511}">
      <dsp:nvSpPr>
        <dsp:cNvPr id="0" name=""/>
        <dsp:cNvSpPr/>
      </dsp:nvSpPr>
      <dsp:spPr>
        <a:xfrm>
          <a:off x="0" y="359242"/>
          <a:ext cx="6253721" cy="7915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Semini</a:t>
          </a:r>
          <a:r>
            <a:rPr lang="en-US" sz="3300" kern="1200" dirty="0"/>
            <a:t> J.P.D.L. IT20241346</a:t>
          </a:r>
        </a:p>
      </dsp:txBody>
      <dsp:txXfrm>
        <a:off x="38638" y="397880"/>
        <a:ext cx="6176445" cy="714229"/>
      </dsp:txXfrm>
    </dsp:sp>
    <dsp:sp modelId="{29A0FF34-EFB5-4334-B28E-4E7C5B7FA807}">
      <dsp:nvSpPr>
        <dsp:cNvPr id="0" name=""/>
        <dsp:cNvSpPr/>
      </dsp:nvSpPr>
      <dsp:spPr>
        <a:xfrm>
          <a:off x="0" y="1245787"/>
          <a:ext cx="6253721" cy="791505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Sathsarani</a:t>
          </a:r>
          <a:r>
            <a:rPr lang="en-US" sz="3300" kern="1200" dirty="0"/>
            <a:t> B.A.D.A IT20160098</a:t>
          </a:r>
        </a:p>
      </dsp:txBody>
      <dsp:txXfrm>
        <a:off x="38638" y="1284425"/>
        <a:ext cx="6176445" cy="714229"/>
      </dsp:txXfrm>
    </dsp:sp>
    <dsp:sp modelId="{A31AD10C-4A1B-4DEF-82FE-0DCDBD78F701}">
      <dsp:nvSpPr>
        <dsp:cNvPr id="0" name=""/>
        <dsp:cNvSpPr/>
      </dsp:nvSpPr>
      <dsp:spPr>
        <a:xfrm>
          <a:off x="0" y="2132332"/>
          <a:ext cx="6253721" cy="79150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Liyanage A.L.D.K.S IT20146474</a:t>
          </a:r>
        </a:p>
      </dsp:txBody>
      <dsp:txXfrm>
        <a:off x="38638" y="2170970"/>
        <a:ext cx="6176445" cy="714229"/>
      </dsp:txXfrm>
    </dsp:sp>
    <dsp:sp modelId="{41FAABB7-AF94-46DE-8E60-B7D82142C118}">
      <dsp:nvSpPr>
        <dsp:cNvPr id="0" name=""/>
        <dsp:cNvSpPr/>
      </dsp:nvSpPr>
      <dsp:spPr>
        <a:xfrm>
          <a:off x="0" y="3018877"/>
          <a:ext cx="6253721" cy="791505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Nayanananda</a:t>
          </a:r>
          <a:r>
            <a:rPr lang="en-US" sz="3300" kern="1200" dirty="0"/>
            <a:t> W.A.K.D IT20237622</a:t>
          </a:r>
        </a:p>
      </dsp:txBody>
      <dsp:txXfrm>
        <a:off x="38638" y="3057515"/>
        <a:ext cx="6176445" cy="714229"/>
      </dsp:txXfrm>
    </dsp:sp>
    <dsp:sp modelId="{C0395158-A3F7-4622-B952-C5862E1A8677}">
      <dsp:nvSpPr>
        <dsp:cNvPr id="0" name=""/>
        <dsp:cNvSpPr/>
      </dsp:nvSpPr>
      <dsp:spPr>
        <a:xfrm>
          <a:off x="0" y="3905422"/>
          <a:ext cx="6253721" cy="79150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Jayathunga</a:t>
          </a:r>
          <a:r>
            <a:rPr lang="en-US" sz="3300" kern="1200" dirty="0"/>
            <a:t> T. M. IT20146238</a:t>
          </a:r>
        </a:p>
      </dsp:txBody>
      <dsp:txXfrm>
        <a:off x="38638" y="3944060"/>
        <a:ext cx="6176445" cy="714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DA78B-E441-424F-B3B1-524186F9B7F0}">
      <dsp:nvSpPr>
        <dsp:cNvPr id="0" name=""/>
        <dsp:cNvSpPr/>
      </dsp:nvSpPr>
      <dsp:spPr>
        <a:xfrm>
          <a:off x="-580681" y="205004"/>
          <a:ext cx="10515600" cy="20390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66BFEA-C9C6-45D6-8313-249BB616B18E}">
      <dsp:nvSpPr>
        <dsp:cNvPr id="0" name=""/>
        <dsp:cNvSpPr/>
      </dsp:nvSpPr>
      <dsp:spPr>
        <a:xfrm>
          <a:off x="-187337" y="866926"/>
          <a:ext cx="715170" cy="7151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EE4E58-4334-433C-A051-71D4BDA03C65}">
      <dsp:nvSpPr>
        <dsp:cNvPr id="0" name=""/>
        <dsp:cNvSpPr/>
      </dsp:nvSpPr>
      <dsp:spPr>
        <a:xfrm>
          <a:off x="921176" y="574357"/>
          <a:ext cx="4732020" cy="1300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16" tIns="137616" rIns="137616" bIns="1376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dirty="0"/>
            <a:t>Hybrid Cloud:</a:t>
          </a:r>
          <a:endParaRPr lang="en-US" sz="2500" kern="1200" dirty="0"/>
        </a:p>
      </dsp:txBody>
      <dsp:txXfrm>
        <a:off x="921176" y="574357"/>
        <a:ext cx="4732020" cy="1300309"/>
      </dsp:txXfrm>
    </dsp:sp>
    <dsp:sp modelId="{B85BC555-FDDC-47C4-B43C-1AFE8F667FDE}">
      <dsp:nvSpPr>
        <dsp:cNvPr id="0" name=""/>
        <dsp:cNvSpPr/>
      </dsp:nvSpPr>
      <dsp:spPr>
        <a:xfrm>
          <a:off x="3490570" y="487672"/>
          <a:ext cx="6607384" cy="1487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16" tIns="137616" rIns="137616" bIns="13761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>
              <a:latin typeface="Arial" panose="020B0604020202020204" pitchFamily="34" charset="0"/>
              <a:cs typeface="Arial" panose="020B0604020202020204" pitchFamily="34" charset="0"/>
            </a:rPr>
            <a:t>Definition</a:t>
          </a:r>
          <a:r>
            <a:rPr lang="en-US" sz="1500" b="0" i="0" kern="1200" dirty="0">
              <a:latin typeface="Arial" panose="020B0604020202020204" pitchFamily="34" charset="0"/>
              <a:cs typeface="Arial" panose="020B0604020202020204" pitchFamily="34" charset="0"/>
            </a:rPr>
            <a:t>: A hybrid cloud is a combination of private and public cloud resources, allowing data and applications to be shared between them.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>
              <a:latin typeface="Arial" panose="020B0604020202020204" pitchFamily="34" charset="0"/>
              <a:cs typeface="Arial" panose="020B0604020202020204" pitchFamily="34" charset="0"/>
            </a:rPr>
            <a:t>Advantages</a:t>
          </a:r>
          <a:r>
            <a:rPr lang="en-US" sz="1500" b="0" i="0" kern="120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Arial" panose="020B0604020202020204" pitchFamily="34" charset="0"/>
              <a:cs typeface="Arial" panose="020B0604020202020204" pitchFamily="34" charset="0"/>
            </a:rPr>
            <a:t>Flexibility, Scalability, Cost-Efficiency, Data Security</a:t>
          </a:r>
        </a:p>
      </dsp:txBody>
      <dsp:txXfrm>
        <a:off x="3490570" y="487672"/>
        <a:ext cx="6607384" cy="1487957"/>
      </dsp:txXfrm>
    </dsp:sp>
    <dsp:sp modelId="{FD336A6F-0AE2-4628-95BB-EABCA15CAFAD}">
      <dsp:nvSpPr>
        <dsp:cNvPr id="0" name=""/>
        <dsp:cNvSpPr/>
      </dsp:nvSpPr>
      <dsp:spPr>
        <a:xfrm>
          <a:off x="-580681" y="2569097"/>
          <a:ext cx="10515600" cy="157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F18B89-E9A7-42EC-8FC3-C8216E5F6C9E}">
      <dsp:nvSpPr>
        <dsp:cNvPr id="0" name=""/>
        <dsp:cNvSpPr/>
      </dsp:nvSpPr>
      <dsp:spPr>
        <a:xfrm>
          <a:off x="-187337" y="3000130"/>
          <a:ext cx="715170" cy="7151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3AA324-53A4-43CB-BA71-DAC0BE3A7CDD}">
      <dsp:nvSpPr>
        <dsp:cNvPr id="0" name=""/>
        <dsp:cNvSpPr/>
      </dsp:nvSpPr>
      <dsp:spPr>
        <a:xfrm>
          <a:off x="921176" y="2707560"/>
          <a:ext cx="4732020" cy="1300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16" tIns="137616" rIns="137616" bIns="1376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Multi-Cloud:</a:t>
          </a:r>
          <a:endParaRPr lang="en-US" sz="2500" kern="1200"/>
        </a:p>
      </dsp:txBody>
      <dsp:txXfrm>
        <a:off x="921176" y="2707560"/>
        <a:ext cx="4732020" cy="1300309"/>
      </dsp:txXfrm>
    </dsp:sp>
    <dsp:sp modelId="{411F7142-3AF0-46C7-BA99-B3B4EE1C14E7}">
      <dsp:nvSpPr>
        <dsp:cNvPr id="0" name=""/>
        <dsp:cNvSpPr/>
      </dsp:nvSpPr>
      <dsp:spPr>
        <a:xfrm>
          <a:off x="3425040" y="2793107"/>
          <a:ext cx="6253144" cy="1060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81" tIns="124381" rIns="124381" bIns="12438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>
              <a:latin typeface="Arial" panose="020B0604020202020204" pitchFamily="34" charset="0"/>
              <a:cs typeface="Arial" panose="020B0604020202020204" pitchFamily="34" charset="0"/>
            </a:rPr>
            <a:t>Definition</a:t>
          </a:r>
          <a:r>
            <a:rPr lang="en-US" sz="1500" b="0" i="0" kern="1200" dirty="0">
              <a:latin typeface="Arial" panose="020B0604020202020204" pitchFamily="34" charset="0"/>
              <a:cs typeface="Arial" panose="020B0604020202020204" pitchFamily="34" charset="0"/>
            </a:rPr>
            <a:t>: Multi-cloud involves using services and resources from multiple public cloud providers, such as AWS, Azure, Google Cloud, and others, to meet specific requirements.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>
              <a:latin typeface="Arial" panose="020B0604020202020204" pitchFamily="34" charset="0"/>
              <a:cs typeface="Arial" panose="020B0604020202020204" pitchFamily="34" charset="0"/>
            </a:rPr>
            <a:t>Advantages:</a:t>
          </a:r>
          <a:r>
            <a:rPr lang="en-US" sz="1500" b="0" i="0" kern="1200" dirty="0">
              <a:latin typeface="Arial" panose="020B0604020202020204" pitchFamily="34" charset="0"/>
              <a:cs typeface="Arial" panose="020B0604020202020204" pitchFamily="34" charset="0"/>
            </a:rPr>
            <a:t> Vendor Neutrality, Risk Mitigation, Service Optimization, Geographical Reach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25040" y="2793107"/>
        <a:ext cx="6253144" cy="10601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459D8-7743-4E7F-8216-70D77DDD5776}">
      <dsp:nvSpPr>
        <dsp:cNvPr id="0" name=""/>
        <dsp:cNvSpPr/>
      </dsp:nvSpPr>
      <dsp:spPr>
        <a:xfrm>
          <a:off x="0" y="3581"/>
          <a:ext cx="10506456" cy="7629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0C17AF-6EE1-453F-94F1-CAA53585348C}">
      <dsp:nvSpPr>
        <dsp:cNvPr id="0" name=""/>
        <dsp:cNvSpPr/>
      </dsp:nvSpPr>
      <dsp:spPr>
        <a:xfrm>
          <a:off x="230796" y="175248"/>
          <a:ext cx="419630" cy="4196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34E21-1700-42A6-931F-2FC04BDD39DF}">
      <dsp:nvSpPr>
        <dsp:cNvPr id="0" name=""/>
        <dsp:cNvSpPr/>
      </dsp:nvSpPr>
      <dsp:spPr>
        <a:xfrm>
          <a:off x="881223" y="3581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Zapier:</a:t>
          </a:r>
          <a:r>
            <a:rPr lang="en-US" sz="1900" b="0" i="0" kern="1200" dirty="0"/>
            <a:t> Provides code-free application integration to expanding companies.</a:t>
          </a:r>
          <a:endParaRPr lang="en-US" sz="1900" kern="1200" dirty="0"/>
        </a:p>
      </dsp:txBody>
      <dsp:txXfrm>
        <a:off x="881223" y="3581"/>
        <a:ext cx="9625232" cy="762963"/>
      </dsp:txXfrm>
    </dsp:sp>
    <dsp:sp modelId="{37D3DC6A-57F7-449C-AED8-773FFD809BDB}">
      <dsp:nvSpPr>
        <dsp:cNvPr id="0" name=""/>
        <dsp:cNvSpPr/>
      </dsp:nvSpPr>
      <dsp:spPr>
        <a:xfrm>
          <a:off x="0" y="957286"/>
          <a:ext cx="10506456" cy="7629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22F2F-7FE9-4427-A0BD-1BA0F135D935}">
      <dsp:nvSpPr>
        <dsp:cNvPr id="0" name=""/>
        <dsp:cNvSpPr/>
      </dsp:nvSpPr>
      <dsp:spPr>
        <a:xfrm>
          <a:off x="230796" y="1128953"/>
          <a:ext cx="419630" cy="4196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BF67A-786C-4840-8D95-00137F8037D9}">
      <dsp:nvSpPr>
        <dsp:cNvPr id="0" name=""/>
        <dsp:cNvSpPr/>
      </dsp:nvSpPr>
      <dsp:spPr>
        <a:xfrm>
          <a:off x="881223" y="957286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MuleSoft </a:t>
          </a:r>
          <a:r>
            <a:rPr lang="en-US" sz="1900" b="1" i="0" kern="1200" dirty="0" err="1"/>
            <a:t>Anypoint</a:t>
          </a:r>
          <a:r>
            <a:rPr lang="en-US" sz="1900" b="1" i="0" kern="1200" dirty="0"/>
            <a:t>:</a:t>
          </a:r>
          <a:r>
            <a:rPr lang="en-US" sz="1900" b="0" i="0" kern="1200" dirty="0"/>
            <a:t> Empowers management of all the application programming interfaces (APIs) and integrations over a centralized platform.</a:t>
          </a:r>
          <a:endParaRPr lang="en-US" sz="1900" kern="1200" dirty="0"/>
        </a:p>
      </dsp:txBody>
      <dsp:txXfrm>
        <a:off x="881223" y="957286"/>
        <a:ext cx="9625232" cy="762963"/>
      </dsp:txXfrm>
    </dsp:sp>
    <dsp:sp modelId="{7E9FBE68-673F-48C7-88A6-C88BFA8F848C}">
      <dsp:nvSpPr>
        <dsp:cNvPr id="0" name=""/>
        <dsp:cNvSpPr/>
      </dsp:nvSpPr>
      <dsp:spPr>
        <a:xfrm>
          <a:off x="0" y="1910991"/>
          <a:ext cx="10506456" cy="76296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1F0BA-5676-4262-A7DD-FDB5EAC5EFED}">
      <dsp:nvSpPr>
        <dsp:cNvPr id="0" name=""/>
        <dsp:cNvSpPr/>
      </dsp:nvSpPr>
      <dsp:spPr>
        <a:xfrm>
          <a:off x="230796" y="2082657"/>
          <a:ext cx="419630" cy="4196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C0A553-71C3-4984-973D-6D688032FE45}">
      <dsp:nvSpPr>
        <dsp:cNvPr id="0" name=""/>
        <dsp:cNvSpPr/>
      </dsp:nvSpPr>
      <dsp:spPr>
        <a:xfrm>
          <a:off x="881223" y="1910991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Dell Boomi:</a:t>
          </a:r>
          <a:r>
            <a:rPr lang="en-US" sz="1900" b="0" i="0" kern="1200"/>
            <a:t> Allows fusing the apps, data, and processes into one. It helps manage data quality governance, application integration, and B2B network and build workflows with minimal coding.</a:t>
          </a:r>
          <a:endParaRPr lang="en-US" sz="1900" kern="1200"/>
        </a:p>
      </dsp:txBody>
      <dsp:txXfrm>
        <a:off x="881223" y="1910991"/>
        <a:ext cx="9625232" cy="762963"/>
      </dsp:txXfrm>
    </dsp:sp>
    <dsp:sp modelId="{1B18F614-D140-48E6-B96E-70AA877EFDB1}">
      <dsp:nvSpPr>
        <dsp:cNvPr id="0" name=""/>
        <dsp:cNvSpPr/>
      </dsp:nvSpPr>
      <dsp:spPr>
        <a:xfrm>
          <a:off x="0" y="2864695"/>
          <a:ext cx="10506456" cy="7629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5EDE6E-6393-4B2E-A4A4-1CCB70703033}">
      <dsp:nvSpPr>
        <dsp:cNvPr id="0" name=""/>
        <dsp:cNvSpPr/>
      </dsp:nvSpPr>
      <dsp:spPr>
        <a:xfrm>
          <a:off x="230796" y="3036362"/>
          <a:ext cx="419630" cy="4196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7C2E3-26F2-4DED-817C-EFC0FED64902}">
      <dsp:nvSpPr>
        <dsp:cNvPr id="0" name=""/>
        <dsp:cNvSpPr/>
      </dsp:nvSpPr>
      <dsp:spPr>
        <a:xfrm>
          <a:off x="881223" y="2864695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IBM App Connect:</a:t>
          </a:r>
          <a:r>
            <a:rPr lang="en-US" sz="1900" b="0" i="0" kern="1200"/>
            <a:t> An all-in-one integration tool that enables the admin to create workflows that decide how data is transferred from one application to another.</a:t>
          </a:r>
          <a:endParaRPr lang="en-US" sz="1900" kern="1200"/>
        </a:p>
      </dsp:txBody>
      <dsp:txXfrm>
        <a:off x="881223" y="2864695"/>
        <a:ext cx="9625232" cy="762963"/>
      </dsp:txXfrm>
    </dsp:sp>
    <dsp:sp modelId="{DE5FD160-3C62-4B76-ADCE-54754AA4B793}">
      <dsp:nvSpPr>
        <dsp:cNvPr id="0" name=""/>
        <dsp:cNvSpPr/>
      </dsp:nvSpPr>
      <dsp:spPr>
        <a:xfrm>
          <a:off x="0" y="3818400"/>
          <a:ext cx="10506456" cy="76296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22E8A-5A48-4AD3-8F33-A83F0B179546}">
      <dsp:nvSpPr>
        <dsp:cNvPr id="0" name=""/>
        <dsp:cNvSpPr/>
      </dsp:nvSpPr>
      <dsp:spPr>
        <a:xfrm>
          <a:off x="230796" y="3990067"/>
          <a:ext cx="419630" cy="41963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B045F6-8836-4F1C-87FB-BB11369247CB}">
      <dsp:nvSpPr>
        <dsp:cNvPr id="0" name=""/>
        <dsp:cNvSpPr/>
      </dsp:nvSpPr>
      <dsp:spPr>
        <a:xfrm>
          <a:off x="881223" y="3818400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Microsoft Azure Logic Apps: </a:t>
          </a:r>
          <a:r>
            <a:rPr lang="en-US" sz="1900" b="0" i="0" kern="1200"/>
            <a:t>Enables administrators to automate workflows that integrate apps and business data across on-premises systems and cloud services.</a:t>
          </a:r>
          <a:endParaRPr lang="en-US" sz="1900" kern="1200"/>
        </a:p>
      </dsp:txBody>
      <dsp:txXfrm>
        <a:off x="881223" y="3818400"/>
        <a:ext cx="9625232" cy="762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9A04-C267-B7D9-6D48-F71A1001C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73E75-7B5B-C3A1-7C2F-DBE2C9A45F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2B412-9222-8E10-3E8C-25E6858B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4862-65D7-4A6D-A8E5-EB33CEC0FC5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852A6-2ADB-839E-8556-41076008B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02C4C-00D4-4ADE-9073-4E390CC9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1E96-C130-4C2C-84D8-941D8AEA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20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76C1-E0A0-8BC4-2B33-B6714C85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3523B-4AC4-F643-1A91-873332EBF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BC915-23B8-72B4-2F85-9107B6701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4862-65D7-4A6D-A8E5-EB33CEC0FC5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F04C7-25CD-51FE-3F1D-C8DF9B039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19010-33F4-CE1B-5118-1F8865A2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1E96-C130-4C2C-84D8-941D8AEA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5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EDCE7-4355-7D8A-C309-A5C129095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41764-6759-9247-C370-294B5AECE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717EA-AFE2-B09A-27F7-ADE4BBBDF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4862-65D7-4A6D-A8E5-EB33CEC0FC5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CE8C-3A93-2DE6-BF4C-BD8BF01CC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59AF4-813C-A4D5-BC80-0B986DE4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1E96-C130-4C2C-84D8-941D8AEA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0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89A-ABBA-65A7-18F0-C22C6F3D3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3A3DF-54C4-1DDC-C413-402B993AC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99054-CE50-1ABC-E418-82ABBCECC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4862-65D7-4A6D-A8E5-EB33CEC0FC5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6517A-E795-E905-1208-E74850C29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32B8F-3E0F-9B57-C6F6-7A100DBAD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1E96-C130-4C2C-84D8-941D8AEA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3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E24DA-B570-9C47-8D05-B49A5665A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9F515-C4AF-505F-69F0-17323E311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A465A-780B-8019-EA0F-5229CA4C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4862-65D7-4A6D-A8E5-EB33CEC0FC5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45B6E-9084-53EB-75CA-A57A3702A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E11A1-6CEF-DF7F-B43E-6068604D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1E96-C130-4C2C-84D8-941D8AEA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8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09F61-2911-BC64-50F7-2D0CBB68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F3524-DEF1-61B0-065A-562F7D5932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EF160-2B54-DD20-D8D5-E8A4F7B02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EB580-8E4B-67EB-ADCF-210600558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4862-65D7-4A6D-A8E5-EB33CEC0FC5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4C39B-8649-4C31-5EDA-B0771D47A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652EB-44EF-DA11-1966-C8321512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1E96-C130-4C2C-84D8-941D8AEA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85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D7B9-104F-1EDB-54B6-4B8FAFF5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296DF-80C7-4C12-ACDB-437C6EE16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2A0E1-21E4-6525-02EE-E11F4EAF4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4F8F8-4E18-C580-A89C-D4EE5AF93E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BB069-2D17-133A-6D4C-C6754055F6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4B05DC-47BB-C8BC-DFB4-962F5E813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4862-65D7-4A6D-A8E5-EB33CEC0FC5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FCD13-7A1B-5408-D253-503DAB0A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73DD7-18DB-8B13-8771-35F4FF29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1E96-C130-4C2C-84D8-941D8AEA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91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4399-30E9-F16A-E673-00C5636B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CBA327-18EF-F20B-0DE9-8AF01E76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4862-65D7-4A6D-A8E5-EB33CEC0FC5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E5186-DE59-AE29-4D86-D2E5E4B82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6027-FFFF-7E3B-19D6-216FE3BA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1E96-C130-4C2C-84D8-941D8AEA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38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184CD-E037-6AA9-ECD3-0D60EA5C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4862-65D7-4A6D-A8E5-EB33CEC0FC5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570F6-15DF-878E-4DA8-0366D9266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5C5F1-5B00-4585-1CB6-D49355A5F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1E96-C130-4C2C-84D8-941D8AEA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07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BA378-9A97-9B67-2199-70451CC15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73350-4239-5544-6682-00FFDC523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4842C-62D5-4227-A56C-FA5923BAA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E1135-474E-1094-F618-6B355209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4862-65D7-4A6D-A8E5-EB33CEC0FC5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AB1A9-5B28-FA41-E8B4-ED994D0E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DBBEE-1B44-6043-7535-6C34608E2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1E96-C130-4C2C-84D8-941D8AEA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92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93F5-89EF-014D-EDC4-42E406845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DBD3DD-5E28-2287-E1DC-2C6B3305C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E1021-DD00-D75D-8407-956C47CBC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D0D0D-4383-C07C-3016-AF4961FEF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4862-65D7-4A6D-A8E5-EB33CEC0FC5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711DF-E852-990B-E151-589A0356E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8A425-051B-7078-333F-A4333794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1E96-C130-4C2C-84D8-941D8AEA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DCB39F-D97B-8D24-681A-B92DE123F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A7EE6-F51D-7D85-ECA6-A96CEF77F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11DAC-C19C-EFF0-FF16-C08B2AE4EE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74862-65D7-4A6D-A8E5-EB33CEC0FC5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0EFA5-40A5-6132-A3C8-4048F266D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8ABA0-2EFA-15B0-996E-E81202C03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61E96-C130-4C2C-84D8-941D8AEA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3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sor.github.io/microsoft-architecture-and-implementations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narycoders.dev/2020/07/28/ceh-xx-cloud-computin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78B1B2-22B8-4BC5-D343-9FCBB9D2E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r="13387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F3B07-BF2B-1F67-8B56-BDFC90F1E15E}"/>
              </a:ext>
            </a:extLst>
          </p:cNvPr>
          <p:cNvSpPr txBox="1"/>
          <p:nvPr/>
        </p:nvSpPr>
        <p:spPr>
          <a:xfrm>
            <a:off x="5486399" y="4051201"/>
            <a:ext cx="6963528" cy="16904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mar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Understanding Modern Cloud Architectures</a:t>
            </a:r>
            <a:endParaRPr lang="en-US" sz="4400" kern="1200" dirty="0">
              <a:solidFill>
                <a:schemeClr val="tx1"/>
              </a:solidFill>
              <a:effectLst/>
              <a:latin typeface="Arial Black" panose="020B0A04020102020204" pitchFamily="34" charset="0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79C6C-8250-13D5-E469-7B36445D6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r="3179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29850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mputer circuit board with a cloud in the center&#10;&#10;Description automatically generated">
            <a:extLst>
              <a:ext uri="{FF2B5EF4-FFF2-40B4-BE49-F238E27FC236}">
                <a16:creationId xmlns:a16="http://schemas.microsoft.com/office/drawing/2014/main" id="{304CC0A3-ED0D-7273-CD4C-5C61F69D0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t="8538" r="25339" b="55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01713-E8E6-3AB3-0751-BD956B712301}"/>
              </a:ext>
            </a:extLst>
          </p:cNvPr>
          <p:cNvSpPr txBox="1"/>
          <p:nvPr/>
        </p:nvSpPr>
        <p:spPr>
          <a:xfrm>
            <a:off x="306530" y="1093138"/>
            <a:ext cx="4608369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rPr>
              <a:t>Serverless architecture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459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901713-E8E6-3AB3-0751-BD956B712301}"/>
              </a:ext>
            </a:extLst>
          </p:cNvPr>
          <p:cNvSpPr txBox="1"/>
          <p:nvPr/>
        </p:nvSpPr>
        <p:spPr>
          <a:xfrm>
            <a:off x="481013" y="3752849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Serverless architecture </a:t>
            </a:r>
          </a:p>
        </p:txBody>
      </p:sp>
      <p:pic>
        <p:nvPicPr>
          <p:cNvPr id="9" name="Picture 8" descr="A cloud with icons and symbols&#10;&#10;Description automatically generated">
            <a:extLst>
              <a:ext uri="{FF2B5EF4-FFF2-40B4-BE49-F238E27FC236}">
                <a16:creationId xmlns:a16="http://schemas.microsoft.com/office/drawing/2014/main" id="{3F586AAA-A1D1-192E-D540-31622B9B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3" b="697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D09757-3D61-9A47-1C63-6FD04699B357}"/>
              </a:ext>
            </a:extLst>
          </p:cNvPr>
          <p:cNvSpPr txBox="1"/>
          <p:nvPr/>
        </p:nvSpPr>
        <p:spPr>
          <a:xfrm>
            <a:off x="4223982" y="3752850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serverless architecture is a way to build and run applications and services without having to manage infrastructure. Your application still runs on servers, but all the server management is done by AWS. 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35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1E831-8F6A-3A57-7BA0-AE8750F6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Serverless architecture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42787D-8645-D084-C05D-D650761E1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64608" y="1209272"/>
            <a:ext cx="6846363" cy="42882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76725-0691-9696-CDB9-F6C5680E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76E2EF8-797F-4A29-8AC0-C195E9145535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41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1E831-8F6A-3A57-7BA0-AE8750F6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b="1" dirty="0">
                <a:latin typeface="Arial Black" panose="020B0A04020102020204" pitchFamily="34" charset="0"/>
              </a:rPr>
              <a:t>Benefits  of Serverless Architecture</a:t>
            </a:r>
            <a:endParaRPr lang="en-US" sz="4200" dirty="0">
              <a:latin typeface="Arial Black" panose="020B0A04020102020204" pitchFamily="34" charset="0"/>
              <a:cs typeface="72 Black" panose="020B0A04030603020204" pitchFamily="34" charset="0"/>
            </a:endParaRP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C442B6-886E-FD1D-600C-02C58C2B2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122" y="2766818"/>
            <a:ext cx="5527455" cy="32835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Auto-Scaling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Serverless platforms automatically scale resources to match the workload, handling traffic spikes and reducing costs during idle periods.</a:t>
            </a:r>
          </a:p>
          <a:p>
            <a:pPr marL="0" indent="0">
              <a:buNone/>
            </a:pP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Pay-Per-Use: 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 only pay for the compute resources used during the execution of your functions, leading to cost-efficiency.</a:t>
            </a:r>
          </a:p>
          <a:p>
            <a:pPr marL="0" indent="0">
              <a:buNone/>
            </a:pP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Event-Driven: 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Serverless functions are triggered by events such as HTTP requests, database changes, or message queues.</a:t>
            </a:r>
          </a:p>
          <a:p>
            <a:pPr marL="0" indent="0">
              <a:buNone/>
            </a:pP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Reduced Management Overhead: 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Serverless eliminates server provisioning, maintenance, and updates, reducing operational overhead.</a:t>
            </a:r>
          </a:p>
          <a:p>
            <a:pPr marL="0" indent="0">
              <a:buNone/>
            </a:pP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Faster Time-to-Market: 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Developers can focus on writing code and deploy functions quickly, accelerating development cycles.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hands holding a cloud&#10;&#10;Description automatically generated">
            <a:extLst>
              <a:ext uri="{FF2B5EF4-FFF2-40B4-BE49-F238E27FC236}">
                <a16:creationId xmlns:a16="http://schemas.microsoft.com/office/drawing/2014/main" id="{2E28AAF1-BD66-15F3-53B8-814B5267FF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7" r="26124" b="-1"/>
          <a:stretch/>
        </p:blipFill>
        <p:spPr>
          <a:xfrm>
            <a:off x="5835577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76725-0691-9696-CDB9-F6C5680E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6E2EF8-797F-4A29-8AC0-C195E9145535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47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D5387B-5FD4-4339-BBF3-B9B8954B9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components of serverless architecture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diagram of a light bulb&#10;&#10;Description automatically generated">
            <a:extLst>
              <a:ext uri="{FF2B5EF4-FFF2-40B4-BE49-F238E27FC236}">
                <a16:creationId xmlns:a16="http://schemas.microsoft.com/office/drawing/2014/main" id="{3B5FAD3B-0BB3-4DC6-A5E7-B070DBA09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8884" r="-43" b="2259"/>
          <a:stretch/>
        </p:blipFill>
        <p:spPr>
          <a:xfrm>
            <a:off x="5548991" y="625684"/>
            <a:ext cx="6139565" cy="54553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EB815-0B6C-4723-92CB-E3B56CF9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76E2EF8-797F-4A29-8AC0-C195E9145535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47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1E831-8F6A-3A57-7BA0-AE8750F6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Serverless vs. Traditional Server-Based Approaches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76725-0691-9696-CDB9-F6C5680E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76E2EF8-797F-4A29-8AC0-C195E9145535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4A50D0B-7AE7-4E58-AA34-F7DF204F6F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0586831"/>
              </p:ext>
            </p:extLst>
          </p:nvPr>
        </p:nvGraphicFramePr>
        <p:xfrm>
          <a:off x="5414356" y="1144419"/>
          <a:ext cx="6408837" cy="4417911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02181">
                  <a:extLst>
                    <a:ext uri="{9D8B030D-6E8A-4147-A177-3AD203B41FA5}">
                      <a16:colId xmlns:a16="http://schemas.microsoft.com/office/drawing/2014/main" val="2796519309"/>
                    </a:ext>
                  </a:extLst>
                </a:gridCol>
                <a:gridCol w="2395848">
                  <a:extLst>
                    <a:ext uri="{9D8B030D-6E8A-4147-A177-3AD203B41FA5}">
                      <a16:colId xmlns:a16="http://schemas.microsoft.com/office/drawing/2014/main" val="1015959357"/>
                    </a:ext>
                  </a:extLst>
                </a:gridCol>
                <a:gridCol w="2310808">
                  <a:extLst>
                    <a:ext uri="{9D8B030D-6E8A-4147-A177-3AD203B41FA5}">
                      <a16:colId xmlns:a16="http://schemas.microsoft.com/office/drawing/2014/main" val="2296088760"/>
                    </a:ext>
                  </a:extLst>
                </a:gridCol>
              </a:tblGrid>
              <a:tr h="697069">
                <a:tc>
                  <a:txBody>
                    <a:bodyPr/>
                    <a:lstStyle/>
                    <a:p>
                      <a:r>
                        <a:rPr lang="en-US" sz="15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Aspect 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397" marR="94198" marT="94198" marB="941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Serverless Architecture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397" marR="94198" marT="94198" marB="941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Traditional Server-Based Approaches</a:t>
                      </a:r>
                      <a:endParaRPr lang="en-US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397" marR="94198" marT="94198" marB="941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366039"/>
                  </a:ext>
                </a:extLst>
              </a:tr>
              <a:tr h="697069">
                <a:tc>
                  <a:txBody>
                    <a:bodyPr/>
                    <a:lstStyle/>
                    <a:p>
                      <a:r>
                        <a:rPr lang="en-US" sz="15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Scalability 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397" marR="94198" marT="94198" marB="9419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Auto-scales automatically</a:t>
                      </a:r>
                      <a:endParaRPr 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397" marR="94198" marT="94198" marB="9419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Manual provisioning and scaling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397" marR="94198" marT="94198" marB="9419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944649"/>
                  </a:ext>
                </a:extLst>
              </a:tr>
              <a:tr h="697069">
                <a:tc>
                  <a:txBody>
                    <a:bodyPr/>
                    <a:lstStyle/>
                    <a:p>
                      <a:r>
                        <a:rPr lang="en-US" sz="15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 Efficiency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397" marR="94198" marT="94198" marB="9419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Pay-per-use model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397" marR="94198" marT="94198" marB="9419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Fixed costs with constant provisioning 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397" marR="94198" marT="94198" marB="9419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176792"/>
                  </a:ext>
                </a:extLst>
              </a:tr>
              <a:tr h="697069">
                <a:tc>
                  <a:txBody>
                    <a:bodyPr/>
                    <a:lstStyle/>
                    <a:p>
                      <a:r>
                        <a:rPr lang="en-US" sz="15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Maintenance 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397" marR="94198" marT="94198" marB="9419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Minimal maintenance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397" marR="94198" marT="94198" marB="9419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Ongoing server maintenance required</a:t>
                      </a:r>
                      <a:endParaRPr 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397" marR="94198" marT="94198" marB="9419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913695"/>
                  </a:ext>
                </a:extLst>
              </a:tr>
              <a:tr h="697069">
                <a:tc>
                  <a:txBody>
                    <a:bodyPr/>
                    <a:lstStyle/>
                    <a:p>
                      <a:r>
                        <a:rPr lang="en-US" sz="15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Flexibility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397" marR="94198" marT="94198" marB="9419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Event-driven, granular 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397" marR="94198" marT="94198" marB="9419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Often monolithic applications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397" marR="94198" marT="94198" marB="9419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88377"/>
                  </a:ext>
                </a:extLst>
              </a:tr>
              <a:tr h="932566">
                <a:tc>
                  <a:txBody>
                    <a:bodyPr/>
                    <a:lstStyle/>
                    <a:p>
                      <a:r>
                        <a:rPr lang="en-US" sz="15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 Speed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397" marR="94198" marT="94198" marB="9419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</a:t>
                      </a:r>
                      <a:r>
                        <a:rPr lang="en-US" sz="15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aster development</a:t>
                      </a:r>
                      <a:endParaRPr 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397" marR="94198" marT="94198" marB="9419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Slower due to infrastructure management</a:t>
                      </a:r>
                      <a:endParaRPr 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8397" marR="94198" marT="94198" marB="9419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096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29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loud shaped hard drive with cables">
            <a:extLst>
              <a:ext uri="{FF2B5EF4-FFF2-40B4-BE49-F238E27FC236}">
                <a16:creationId xmlns:a16="http://schemas.microsoft.com/office/drawing/2014/main" id="{51DF6436-9BC3-1506-34FE-3F67183FA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58" t="9091" r="12155" b="-1"/>
          <a:stretch/>
        </p:blipFill>
        <p:spPr>
          <a:xfrm flipH="1">
            <a:off x="0" y="-28575"/>
            <a:ext cx="906780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0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C11CB-DAED-33A2-06A6-B15D41C32655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Cloud Computing Integration</a:t>
            </a:r>
            <a:endParaRPr lang="en-US" sz="4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994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1E831-8F6A-3A57-7BA0-AE8750F6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>
                <a:latin typeface="72 Black" panose="020B0A04030603020204" pitchFamily="34" charset="0"/>
                <a:cs typeface="72 Black" panose="020B0A04030603020204" pitchFamily="34" charset="0"/>
              </a:rPr>
              <a:t>WHAT IS CLOUD INTEGRATION?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BD3F6-188E-56D3-82B0-733D090E0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2" b="25652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8002-EA32-615F-4C1C-4F7E1CEE4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968018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Cloud integration is a system of tools and technologies that connects various applications, systems, repositories, and IT environments for the real-time exchange of data and processes.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76725-0691-9696-CDB9-F6C5680E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6E2EF8-797F-4A29-8AC0-C195E9145535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983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947784-1F23-BA31-47AF-FDB56BC9CAF5}"/>
              </a:ext>
            </a:extLst>
          </p:cNvPr>
          <p:cNvSpPr txBox="1"/>
          <p:nvPr/>
        </p:nvSpPr>
        <p:spPr>
          <a:xfrm>
            <a:off x="481011" y="327025"/>
            <a:ext cx="5324477" cy="120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effectLst/>
                <a:latin typeface="+mj-lt"/>
                <a:ea typeface="+mj-ea"/>
                <a:cs typeface="+mj-cs"/>
              </a:rPr>
              <a:t>Types of Cloud Services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541810-0A9D-EBC0-40FD-9396ACD7242E}"/>
              </a:ext>
            </a:extLst>
          </p:cNvPr>
          <p:cNvSpPr txBox="1"/>
          <p:nvPr/>
        </p:nvSpPr>
        <p:spPr>
          <a:xfrm>
            <a:off x="481011" y="1919968"/>
            <a:ext cx="5891212" cy="40243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IaaS (Infrastructure as a Service):</a:t>
            </a:r>
            <a:endParaRPr lang="en-US" sz="15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1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Provides virtualized computing resources over the internet.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1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Users manage the operating system, applications, and data.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1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Examples: AWS EC2, Azure Virtual Machines.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PaaS (Platform as a Service):</a:t>
            </a:r>
            <a:endParaRPr lang="en-US" sz="15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1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Offers a platform with development tools and services to build, deploy, and manage applications.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1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Users focus on application development, not infrastructure.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1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Examples: Google App Engine, Heroku.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SaaS (Software as a Service):</a:t>
            </a:r>
            <a:endParaRPr lang="en-US" sz="15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1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Delivers software applications over the internet on a subscription basis.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1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Users access the software via a web browser, with no need for installation or maintenance.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1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Examples: Microsoft 365, Salesforce, Dropbox.</a:t>
            </a:r>
          </a:p>
        </p:txBody>
      </p:sp>
      <p:pic>
        <p:nvPicPr>
          <p:cNvPr id="7" name="Picture 6" descr="A hand holding a tablet with a cloud icon&#10;&#10;Description automatically generated">
            <a:extLst>
              <a:ext uri="{FF2B5EF4-FFF2-40B4-BE49-F238E27FC236}">
                <a16:creationId xmlns:a16="http://schemas.microsoft.com/office/drawing/2014/main" id="{BDB0517A-09DC-53C5-5A4B-5CAC58D39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9" r="23514" b="-2"/>
          <a:stretch/>
        </p:blipFill>
        <p:spPr>
          <a:xfrm>
            <a:off x="6175905" y="1588"/>
            <a:ext cx="6225645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18160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87326-B767-6155-BFE1-4EEF84A3E159}"/>
              </a:ext>
            </a:extLst>
          </p:cNvPr>
          <p:cNvSpPr txBox="1"/>
          <p:nvPr/>
        </p:nvSpPr>
        <p:spPr>
          <a:xfrm>
            <a:off x="481011" y="327025"/>
            <a:ext cx="5324477" cy="1193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i="0" dirty="0">
                <a:effectLst/>
                <a:latin typeface="+mj-lt"/>
                <a:ea typeface="+mj-ea"/>
                <a:cs typeface="+mj-cs"/>
              </a:rPr>
              <a:t>Cloud Migration Strategies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49DC5-0F27-9917-0D8F-D1DD3ACD67B5}"/>
              </a:ext>
            </a:extLst>
          </p:cNvPr>
          <p:cNvSpPr txBox="1"/>
          <p:nvPr/>
        </p:nvSpPr>
        <p:spPr>
          <a:xfrm>
            <a:off x="481013" y="1996752"/>
            <a:ext cx="5324475" cy="39195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Rehosting (Lift and Shift):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Migrate existing applications to the cloud with minimal modifications.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Suitable for cost savings and quick migration.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Replatforming</a:t>
            </a: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Make slight adjustments to applications to take advantage of cloud benefits.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Improve performance and reduce costs.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Refactoring (Re-architecting):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Restructure and optimize applications for the cloud.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Achieve greater scalability, performance, and cost efficiency.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Rebuilding: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Rebuild applications from scratch using cloud-native services.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Highest level of cloud optimization but requires significant effort.</a:t>
            </a:r>
          </a:p>
        </p:txBody>
      </p:sp>
      <p:pic>
        <p:nvPicPr>
          <p:cNvPr id="7" name="Picture 6" descr="A cloud with light shining on it&#10;&#10;Description automatically generated with medium confidence">
            <a:extLst>
              <a:ext uri="{FF2B5EF4-FFF2-40B4-BE49-F238E27FC236}">
                <a16:creationId xmlns:a16="http://schemas.microsoft.com/office/drawing/2014/main" id="{B291C3E6-B830-F659-5603-6775D3ED9B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4" r="26740" b="1"/>
          <a:stretch/>
        </p:blipFill>
        <p:spPr>
          <a:xfrm>
            <a:off x="5966355" y="1"/>
            <a:ext cx="6225645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6802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977F7A-C0A4-C693-707C-CD8897CE5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Group members </a:t>
            </a:r>
          </a:p>
        </p:txBody>
      </p:sp>
      <p:graphicFrame>
        <p:nvGraphicFramePr>
          <p:cNvPr id="13" name="TextBox 3">
            <a:extLst>
              <a:ext uri="{FF2B5EF4-FFF2-40B4-BE49-F238E27FC236}">
                <a16:creationId xmlns:a16="http://schemas.microsoft.com/office/drawing/2014/main" id="{8818F115-E036-4685-FD21-348AFCEDF6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5338850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8717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ud of icons&#10;&#10;Description automatically generated">
            <a:extLst>
              <a:ext uri="{FF2B5EF4-FFF2-40B4-BE49-F238E27FC236}">
                <a16:creationId xmlns:a16="http://schemas.microsoft.com/office/drawing/2014/main" id="{52E8068D-B534-E42E-ED8D-1D489B7E76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8" r="9091" b="50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58A85C-F67A-1287-7E01-69FA4FFBE16C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dirty="0">
                <a:effectLst/>
                <a:latin typeface="+mj-lt"/>
                <a:ea typeface="+mj-ea"/>
                <a:cs typeface="+mj-cs"/>
              </a:rPr>
              <a:t>Hybrid Cloud and Multi-Cloud Strategies</a:t>
            </a:r>
            <a:endParaRPr lang="en-US" sz="4400" b="0" i="0" dirty="0">
              <a:effectLst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1" name="TextBox 2">
            <a:extLst>
              <a:ext uri="{FF2B5EF4-FFF2-40B4-BE49-F238E27FC236}">
                <a16:creationId xmlns:a16="http://schemas.microsoft.com/office/drawing/2014/main" id="{C5DDA17E-A440-9498-B7C0-BFD6E66886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97828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0870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AECA8F-267F-D602-B6F6-6249516AA31F}"/>
              </a:ext>
            </a:extLst>
          </p:cNvPr>
          <p:cNvSpPr txBox="1"/>
          <p:nvPr/>
        </p:nvSpPr>
        <p:spPr>
          <a:xfrm>
            <a:off x="609601" y="136525"/>
            <a:ext cx="5800724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dirty="0">
                <a:effectLst/>
                <a:latin typeface="+mj-lt"/>
                <a:ea typeface="+mj-ea"/>
                <a:cs typeface="+mj-cs"/>
              </a:rPr>
              <a:t>Cloud Security and Compliance</a:t>
            </a:r>
            <a:endParaRPr lang="en-US" sz="4400" b="0" i="0" dirty="0"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27CB3-B5AA-2BAC-F04E-76280D14D908}"/>
              </a:ext>
            </a:extLst>
          </p:cNvPr>
          <p:cNvSpPr txBox="1"/>
          <p:nvPr/>
        </p:nvSpPr>
        <p:spPr>
          <a:xfrm>
            <a:off x="447541" y="1772488"/>
            <a:ext cx="5962784" cy="4772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Security in the Cloud:</a:t>
            </a:r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>
              <a:lnSpc>
                <a:spcPct val="90000"/>
              </a:lnSpc>
              <a:spcAft>
                <a:spcPts val="600"/>
              </a:spcAft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Cloud providers offer robust security measures, but users are responsible for securing their data and applications.</a:t>
            </a:r>
          </a:p>
          <a:p>
            <a:pPr marL="285750" lvl="1">
              <a:lnSpc>
                <a:spcPct val="90000"/>
              </a:lnSpc>
              <a:spcAft>
                <a:spcPts val="600"/>
              </a:spcAft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 encryption, identity and access management (IAM), and regular audits.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Compliance:</a:t>
            </a:r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>
              <a:lnSpc>
                <a:spcPct val="90000"/>
              </a:lnSpc>
              <a:spcAft>
                <a:spcPts val="600"/>
              </a:spcAft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Cloud services often comply with industry-specific regulations (e.g., HIPAA, GDPR).</a:t>
            </a:r>
          </a:p>
          <a:p>
            <a:pPr marL="285750" lvl="1">
              <a:lnSpc>
                <a:spcPct val="90000"/>
              </a:lnSpc>
              <a:spcAft>
                <a:spcPts val="600"/>
              </a:spcAft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 compliance requirements and ensure cloud services adhere to them.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Shared Responsibility Model:</a:t>
            </a:r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>
              <a:lnSpc>
                <a:spcPct val="90000"/>
              </a:lnSpc>
              <a:spcAft>
                <a:spcPts val="600"/>
              </a:spcAft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Differentiates between cloud provider and user responsibilities for security.</a:t>
            </a:r>
          </a:p>
          <a:p>
            <a:pPr marL="285750" lvl="1">
              <a:lnSpc>
                <a:spcPct val="90000"/>
              </a:lnSpc>
              <a:spcAft>
                <a:spcPts val="600"/>
              </a:spcAft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Users handle data and application security, while providers secure the infrastructure.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Best Practices:</a:t>
            </a:r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>
              <a:lnSpc>
                <a:spcPct val="90000"/>
              </a:lnSpc>
              <a:spcAft>
                <a:spcPts val="600"/>
              </a:spcAft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Regularly update and patch applications and systems.</a:t>
            </a:r>
          </a:p>
          <a:p>
            <a:pPr marL="285750" lvl="1">
              <a:lnSpc>
                <a:spcPct val="90000"/>
              </a:lnSpc>
              <a:spcAft>
                <a:spcPts val="600"/>
              </a:spcAft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Monitor and audit activities for security incidents.</a:t>
            </a:r>
          </a:p>
          <a:p>
            <a:pPr marL="285750" lvl="1">
              <a:lnSpc>
                <a:spcPct val="90000"/>
              </a:lnSpc>
              <a:spcAft>
                <a:spcPts val="600"/>
              </a:spcAft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 disaster recovery and backup plans.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5A2F8-D61C-CC2E-B8BF-1AA7AD69C2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3" r="3057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5293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1E831-8F6A-3A57-7BA0-AE8750F6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72 Black" panose="020B0A04030603020204" pitchFamily="34" charset="0"/>
                <a:cs typeface="72 Black" panose="020B0A04030603020204" pitchFamily="34" charset="0"/>
              </a:rPr>
              <a:t>Cloud Integration Platforms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76725-0691-9696-CDB9-F6C5680E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0536" y="6356350"/>
            <a:ext cx="24902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6E2EF8-797F-4A29-8AC0-C195E9145535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62AFBD1F-F97B-78E4-20C2-DF642088A6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1176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ud of icons&#10;&#10;Description automatically generated">
            <a:extLst>
              <a:ext uri="{FF2B5EF4-FFF2-40B4-BE49-F238E27FC236}">
                <a16:creationId xmlns:a16="http://schemas.microsoft.com/office/drawing/2014/main" id="{37D504EC-C262-A45A-47BC-33664D75F8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" t="6004" r="2466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592F2A-1F79-78EB-7E9C-0DF452223542}"/>
              </a:ext>
            </a:extLst>
          </p:cNvPr>
          <p:cNvSpPr txBox="1"/>
          <p:nvPr/>
        </p:nvSpPr>
        <p:spPr>
          <a:xfrm>
            <a:off x="481029" y="2785491"/>
            <a:ext cx="4023360" cy="9504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Cloud Services</a:t>
            </a:r>
            <a:endParaRPr lang="en-US" sz="4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533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A31EE-CF55-2AA2-5E5C-683BD4C8B83D}"/>
              </a:ext>
            </a:extLst>
          </p:cNvPr>
          <p:cNvSpPr txBox="1"/>
          <p:nvPr/>
        </p:nvSpPr>
        <p:spPr>
          <a:xfrm>
            <a:off x="7255564" y="834888"/>
            <a:ext cx="4314645" cy="1268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>
                <a:effectLst/>
                <a:latin typeface="+mj-lt"/>
                <a:ea typeface="+mj-ea"/>
                <a:cs typeface="+mj-cs"/>
              </a:rPr>
              <a:t>Infrastructure as a Service (IaaS)</a:t>
            </a:r>
            <a:endParaRPr lang="en-US" sz="3200" b="0" i="0"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finger pointing at a screen&#10;&#10;Description automatically generated">
            <a:extLst>
              <a:ext uri="{FF2B5EF4-FFF2-40B4-BE49-F238E27FC236}">
                <a16:creationId xmlns:a16="http://schemas.microsoft.com/office/drawing/2014/main" id="{2063F9B0-C28F-C294-0AE2-6FE39D2F5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3" r="9950" b="-1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3357A-5D5E-C1F0-2E4B-75C4B24B770E}"/>
              </a:ext>
            </a:extLst>
          </p:cNvPr>
          <p:cNvSpPr txBox="1"/>
          <p:nvPr/>
        </p:nvSpPr>
        <p:spPr>
          <a:xfrm>
            <a:off x="7255563" y="2557587"/>
            <a:ext cx="4314645" cy="37173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IaaS provides virtualized computing resources over the internet, including virtual machines, storage, and networking.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 Responsibilities: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Users manage the operating system, applications, and data.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Cases: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Ideal for businesses that need scalable infrastructure without the responsibility of managing physical hardware.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AWS EC2, Azure Virtual Machines, Google Compute Engine.</a:t>
            </a:r>
          </a:p>
        </p:txBody>
      </p:sp>
    </p:spTree>
    <p:extLst>
      <p:ext uri="{BB962C8B-B14F-4D97-AF65-F5344CB8AC3E}">
        <p14:creationId xmlns:p14="http://schemas.microsoft.com/office/powerpoint/2010/main" val="2518372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A31EE-CF55-2AA2-5E5C-683BD4C8B83D}"/>
              </a:ext>
            </a:extLst>
          </p:cNvPr>
          <p:cNvSpPr txBox="1"/>
          <p:nvPr/>
        </p:nvSpPr>
        <p:spPr>
          <a:xfrm>
            <a:off x="7255564" y="834888"/>
            <a:ext cx="4314645" cy="1268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>
                <a:effectLst/>
                <a:latin typeface="+mj-lt"/>
                <a:ea typeface="+mj-ea"/>
                <a:cs typeface="+mj-cs"/>
              </a:rPr>
              <a:t>Platform as a Service (PaaS)</a:t>
            </a:r>
            <a:endParaRPr lang="en-US" sz="3200" b="0" i="0"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63F9B0-C28F-C294-0AE2-6FE39D2F5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6" r="17541" b="-1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3357A-5D5E-C1F0-2E4B-75C4B24B770E}"/>
              </a:ext>
            </a:extLst>
          </p:cNvPr>
          <p:cNvSpPr txBox="1"/>
          <p:nvPr/>
        </p:nvSpPr>
        <p:spPr>
          <a:xfrm>
            <a:off x="7255563" y="2557587"/>
            <a:ext cx="4314645" cy="37173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PaaS offers a platform with development tools and services for building, deploying, and managing applications.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 Focus: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Users concentrate on application development, while the platform handles infrastructure management.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Benefits: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Accelerates development, reduces administrative overhead, and ensures platform-level scalability.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Google App Engine, Heroku, Azure App Service.</a:t>
            </a:r>
          </a:p>
        </p:txBody>
      </p:sp>
    </p:spTree>
    <p:extLst>
      <p:ext uri="{BB962C8B-B14F-4D97-AF65-F5344CB8AC3E}">
        <p14:creationId xmlns:p14="http://schemas.microsoft.com/office/powerpoint/2010/main" val="2387873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CC3CC-5C1B-402F-E94E-2F407D87B013}"/>
              </a:ext>
            </a:extLst>
          </p:cNvPr>
          <p:cNvSpPr txBox="1"/>
          <p:nvPr/>
        </p:nvSpPr>
        <p:spPr>
          <a:xfrm>
            <a:off x="7255564" y="834888"/>
            <a:ext cx="4314645" cy="1268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>
                <a:effectLst/>
                <a:latin typeface="+mj-lt"/>
                <a:ea typeface="+mj-ea"/>
                <a:cs typeface="+mj-cs"/>
              </a:rPr>
              <a:t>Software as a Service (SaaS)</a:t>
            </a:r>
            <a:endParaRPr lang="en-US" sz="3200" b="0" i="0"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circular blue background with white text&#10;&#10;Description automatically generated">
            <a:extLst>
              <a:ext uri="{FF2B5EF4-FFF2-40B4-BE49-F238E27FC236}">
                <a16:creationId xmlns:a16="http://schemas.microsoft.com/office/drawing/2014/main" id="{EA9E6862-FE04-B508-2953-4D01EFDD80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3" r="22423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A071C1-D546-C6EC-8517-7EB3356EE3FD}"/>
              </a:ext>
            </a:extLst>
          </p:cNvPr>
          <p:cNvSpPr txBox="1"/>
          <p:nvPr/>
        </p:nvSpPr>
        <p:spPr>
          <a:xfrm>
            <a:off x="7255563" y="2557587"/>
            <a:ext cx="4314645" cy="37173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SaaS delivers software applications over the internet on a subscription basis.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Access: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Users can access the software via a web browser without installation or maintenance.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Cases: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Common for productivity tools, collaboration, and business applications.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Microsoft 365, Salesforce, Dropbox.</a:t>
            </a:r>
          </a:p>
        </p:txBody>
      </p:sp>
    </p:spTree>
    <p:extLst>
      <p:ext uri="{BB962C8B-B14F-4D97-AF65-F5344CB8AC3E}">
        <p14:creationId xmlns:p14="http://schemas.microsoft.com/office/powerpoint/2010/main" val="1386784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CC3CC-5C1B-402F-E94E-2F407D87B013}"/>
              </a:ext>
            </a:extLst>
          </p:cNvPr>
          <p:cNvSpPr txBox="1"/>
          <p:nvPr/>
        </p:nvSpPr>
        <p:spPr>
          <a:xfrm>
            <a:off x="7255564" y="834888"/>
            <a:ext cx="4314645" cy="1268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dirty="0">
                <a:effectLst/>
                <a:latin typeface="+mj-lt"/>
                <a:ea typeface="+mj-ea"/>
                <a:cs typeface="+mj-cs"/>
              </a:rPr>
              <a:t>Containers and Kubernetes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9E6862-FE04-B508-2953-4D01EFDD80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r="21083"/>
          <a:stretch/>
        </p:blipFill>
        <p:spPr>
          <a:xfrm>
            <a:off x="0" y="-74635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A071C1-D546-C6EC-8517-7EB3356EE3FD}"/>
              </a:ext>
            </a:extLst>
          </p:cNvPr>
          <p:cNvSpPr txBox="1"/>
          <p:nvPr/>
        </p:nvSpPr>
        <p:spPr>
          <a:xfrm>
            <a:off x="7255563" y="2557587"/>
            <a:ext cx="4762266" cy="37173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Containers: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Containers package applications and their dependencies for efficient and consistent deployment across different environments.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Kubernetes: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Kubernetes is an open-source container orchestration platform for automating the deployment, scaling, and management of containerized applications.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Benefits: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Portability, scalability, and efficient resource utilization.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Docker for containers, Kubernetes for orchestration.</a:t>
            </a:r>
          </a:p>
        </p:txBody>
      </p:sp>
    </p:spTree>
    <p:extLst>
      <p:ext uri="{BB962C8B-B14F-4D97-AF65-F5344CB8AC3E}">
        <p14:creationId xmlns:p14="http://schemas.microsoft.com/office/powerpoint/2010/main" val="31924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CC3CC-5C1B-402F-E94E-2F407D87B013}"/>
              </a:ext>
            </a:extLst>
          </p:cNvPr>
          <p:cNvSpPr txBox="1"/>
          <p:nvPr/>
        </p:nvSpPr>
        <p:spPr>
          <a:xfrm>
            <a:off x="7255564" y="834888"/>
            <a:ext cx="4314645" cy="1268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dirty="0">
                <a:effectLst/>
                <a:latin typeface="+mj-lt"/>
                <a:ea typeface="+mj-ea"/>
                <a:cs typeface="+mj-cs"/>
              </a:rPr>
              <a:t>Serverless and Function as a Service (FaaS)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9E6862-FE04-B508-2953-4D01EFDD8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0" r="19390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A071C1-D546-C6EC-8517-7EB3356EE3FD}"/>
              </a:ext>
            </a:extLst>
          </p:cNvPr>
          <p:cNvSpPr txBox="1"/>
          <p:nvPr/>
        </p:nvSpPr>
        <p:spPr>
          <a:xfrm>
            <a:off x="7255563" y="2557587"/>
            <a:ext cx="4743604" cy="37173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Serverless: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Serverless computing allows developers to build and run applications without managing servers. Resources automatically scale with demand.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Function as a Service (FaaS):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FaaS, applications are broken down into individual functions that are triggered by events and executed on-demand.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Benefits: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Cost-efficiency, scalability, reduced operational overhead, and event-driven architecture.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AWS Lambda, Azure Functions, Google Cloud Functions.</a:t>
            </a:r>
          </a:p>
        </p:txBody>
      </p:sp>
    </p:spTree>
    <p:extLst>
      <p:ext uri="{BB962C8B-B14F-4D97-AF65-F5344CB8AC3E}">
        <p14:creationId xmlns:p14="http://schemas.microsoft.com/office/powerpoint/2010/main" val="2994506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ilhouette of a person's head with gears&#10;&#10;Description automatically generated">
            <a:extLst>
              <a:ext uri="{FF2B5EF4-FFF2-40B4-BE49-F238E27FC236}">
                <a16:creationId xmlns:a16="http://schemas.microsoft.com/office/drawing/2014/main" id="{2F866B66-E950-C5F3-AB23-44FB69CA69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" r="33352" b="628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311019-B310-AD01-DA3A-4FDA298DE18A}"/>
              </a:ext>
            </a:extLst>
          </p:cNvPr>
          <p:cNvSpPr txBox="1"/>
          <p:nvPr/>
        </p:nvSpPr>
        <p:spPr>
          <a:xfrm>
            <a:off x="310481" y="990824"/>
            <a:ext cx="5084619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i="0" u="none" strike="noStrike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rPr>
              <a:t> A real-world scenario</a:t>
            </a:r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rPr>
              <a:t>s</a:t>
            </a:r>
            <a:r>
              <a:rPr lang="en-US" sz="5400" b="0" i="0" u="none" strike="noStrike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478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ue cubes connected to a cloud&#10;&#10;Description automatically generated">
            <a:extLst>
              <a:ext uri="{FF2B5EF4-FFF2-40B4-BE49-F238E27FC236}">
                <a16:creationId xmlns:a16="http://schemas.microsoft.com/office/drawing/2014/main" id="{73CADDC0-E7B4-E9EB-9334-FCA04500D6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0" r="9089" b="17705"/>
          <a:stretch/>
        </p:blipFill>
        <p:spPr>
          <a:xfrm>
            <a:off x="3546591" y="18288"/>
            <a:ext cx="8645409" cy="683971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F5B23-FB77-96BB-4E3F-0FF363A313D6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Microservices architecture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34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blue cubes connected to a cloud&#10;&#10;Description automatically generated">
            <a:extLst>
              <a:ext uri="{FF2B5EF4-FFF2-40B4-BE49-F238E27FC236}">
                <a16:creationId xmlns:a16="http://schemas.microsoft.com/office/drawing/2014/main" id="{4F238474-40DB-34EB-2483-14AF8AEC7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9976D41-96FC-B594-6592-918B59C14404}"/>
              </a:ext>
            </a:extLst>
          </p:cNvPr>
          <p:cNvSpPr txBox="1"/>
          <p:nvPr/>
        </p:nvSpPr>
        <p:spPr>
          <a:xfrm>
            <a:off x="234169" y="433199"/>
            <a:ext cx="6605169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Microservices Improved a Company's Scalability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6C700D-AF03-9322-00B9-55422711878D}"/>
              </a:ext>
            </a:extLst>
          </p:cNvPr>
          <p:cNvSpPr txBox="1"/>
          <p:nvPr/>
        </p:nvSpPr>
        <p:spPr>
          <a:xfrm>
            <a:off x="430113" y="1362063"/>
            <a:ext cx="5962785" cy="4684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 popular e-commerce company experienced rapid growth in customer traffic during the holiday season. Their monolithic architecture struggled to handle the load, resulting in slow response times and occasional outages.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The company transitioned to a microservices architecture, breaking down its monolith into smaller, more manageable services. Each service could scale independently based on its specific load, ensuring a seamless shopping experience during peak times.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Improved scalability, ensuring high performance during peak demand.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Enhanced fault isolation, reducing the impact of service failures.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Faster development cycles with smaller, focused teams.</a:t>
            </a:r>
          </a:p>
        </p:txBody>
      </p:sp>
    </p:spTree>
    <p:extLst>
      <p:ext uri="{BB962C8B-B14F-4D97-AF65-F5344CB8AC3E}">
        <p14:creationId xmlns:p14="http://schemas.microsoft.com/office/powerpoint/2010/main" val="2522932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976D41-96FC-B594-6592-918B59C14404}"/>
              </a:ext>
            </a:extLst>
          </p:cNvPr>
          <p:cNvSpPr txBox="1"/>
          <p:nvPr/>
        </p:nvSpPr>
        <p:spPr>
          <a:xfrm>
            <a:off x="7320466" y="609600"/>
            <a:ext cx="4140014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Serverless Solutions for Cost Savings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F238474-40DB-34EB-2483-14AF8AEC7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0" r="19680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E6C700D-AF03-9322-00B9-55422711878D}"/>
              </a:ext>
            </a:extLst>
          </p:cNvPr>
          <p:cNvSpPr txBox="1"/>
          <p:nvPr/>
        </p:nvSpPr>
        <p:spPr>
          <a:xfrm>
            <a:off x="6534540" y="2194102"/>
            <a:ext cx="5364478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  <a:r>
              <a:rPr lang="en-US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 financial services startup aimed to develop a customer-facing chatbot to provide assistance and information to users. They needed a cost-effective solution while ensuring excellent user experience.</a:t>
            </a:r>
          </a:p>
          <a:p>
            <a:pPr algn="just"/>
            <a:endParaRPr lang="en-US" sz="14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en-US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The startup adopted serverless architecture to build and deploy the chatbot. By using a Function as a Service (FaaS) approach, they only paid for the chatbot's actual usage, which resulted in substantial cost savings.</a:t>
            </a:r>
          </a:p>
          <a:p>
            <a:pPr algn="just"/>
            <a:endParaRPr lang="en-US" sz="14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n-US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r>
              <a:rPr lang="en-US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Significantly reduced infrastructure costs due to pay-as-you-go pricing.</a:t>
            </a:r>
          </a:p>
          <a:p>
            <a:pPr algn="just"/>
            <a:r>
              <a:rPr lang="en-US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Scalable to handle increased user demand without additional expenses.</a:t>
            </a:r>
          </a:p>
          <a:p>
            <a:pPr algn="just"/>
            <a:r>
              <a:rPr lang="en-US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focus remained on chatbot development and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1489581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F9976D41-96FC-B594-6592-918B59C14404}"/>
              </a:ext>
            </a:extLst>
          </p:cNvPr>
          <p:cNvSpPr txBox="1"/>
          <p:nvPr/>
        </p:nvSpPr>
        <p:spPr>
          <a:xfrm>
            <a:off x="287693" y="40380"/>
            <a:ext cx="7280926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b="1" i="0" dirty="0">
                <a:effectLst/>
              </a:rPr>
              <a:t>Cloud Services for a Digital Transformation in Healthcare</a:t>
            </a:r>
            <a:endParaRPr lang="en-US" sz="4400" b="0" i="0" dirty="0">
              <a:effectLst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6C700D-AF03-9322-00B9-55422711878D}"/>
              </a:ext>
            </a:extLst>
          </p:cNvPr>
          <p:cNvSpPr txBox="1"/>
          <p:nvPr/>
        </p:nvSpPr>
        <p:spPr>
          <a:xfrm>
            <a:off x="287693" y="1888065"/>
            <a:ext cx="6887547" cy="3843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Scenario: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large healthcare institution with multiple hospitals, clinics, and administrative departments aimed to undergo a comprehensive digital transformation to streamline patient care, improve access to medical records, and enhance collaboration among healthcare professionals.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healthcare institution adopted a combination of cloud services to address their diverse needs. Here's how different cloud services were employed:</a:t>
            </a:r>
          </a:p>
          <a:p>
            <a:pPr marL="514350" lvl="1"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IaaS: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They utilized Infrastructure as a Service (IaaS) for hosting electronic health records (EHR) systems and databases, ensuring high availability and scalability.</a:t>
            </a:r>
          </a:p>
          <a:p>
            <a:pPr marL="514350" lvl="1"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PaaS: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Platform as a Service (PaaS) solution was implemented for developing and running custom healthcare applications, enabling rapid development and deployment without worrying about underlying infrastructure.</a:t>
            </a:r>
          </a:p>
          <a:p>
            <a:pPr marL="514350" lvl="1"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SaaS: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They integrated various Software as a Service (SaaS) solutions for specific needs, such as patient appointment scheduling and telemedicine services, allowing for cost-effective and efficient management.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F238474-40DB-34EB-2483-14AF8AEC7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7" r="30127"/>
          <a:stretch/>
        </p:blipFill>
        <p:spPr>
          <a:xfrm>
            <a:off x="7022319" y="0"/>
            <a:ext cx="5962794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9400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6C700D-AF03-9322-00B9-55422711878D}"/>
              </a:ext>
            </a:extLst>
          </p:cNvPr>
          <p:cNvSpPr txBox="1"/>
          <p:nvPr/>
        </p:nvSpPr>
        <p:spPr>
          <a:xfrm>
            <a:off x="154016" y="2182268"/>
            <a:ext cx="6887547" cy="3843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1" algn="just">
              <a:lnSpc>
                <a:spcPct val="90000"/>
              </a:lnSpc>
              <a:spcAft>
                <a:spcPts val="6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Improved patient care: Access to real-time medical records and collaboration tools led to faster and more informed decision-making by healthcare providers.</a:t>
            </a:r>
          </a:p>
          <a:p>
            <a:pPr marL="514350" lvl="1" algn="just">
              <a:lnSpc>
                <a:spcPct val="90000"/>
              </a:lnSpc>
              <a:spcAft>
                <a:spcPts val="6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Scalability and cost efficiency: Cloud-based infrastructure allowed for the rapid scaling of resources during peak demand periods and cost savings during quieter times.</a:t>
            </a:r>
          </a:p>
          <a:p>
            <a:pPr marL="514350" lvl="1" algn="just">
              <a:lnSpc>
                <a:spcPct val="90000"/>
              </a:lnSpc>
              <a:spcAft>
                <a:spcPts val="6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Enhanced data security: Rigorous data protection measures ensured patient data privacy and compliance with healthcare regulations.</a:t>
            </a:r>
          </a:p>
          <a:p>
            <a:pPr marL="514350" lvl="1" algn="just">
              <a:lnSpc>
                <a:spcPct val="90000"/>
              </a:lnSpc>
              <a:spcAft>
                <a:spcPts val="600"/>
              </a:spcAft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Streamlined operations: Administrative tasks were automated, reducing manual workloads and optimizing resource allocation.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F238474-40DB-34EB-2483-14AF8AEC7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7" r="30127"/>
          <a:stretch/>
        </p:blipFill>
        <p:spPr>
          <a:xfrm>
            <a:off x="6826374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0B4F4C-67FB-BB6E-E8D2-C3B736F44061}"/>
              </a:ext>
            </a:extLst>
          </p:cNvPr>
          <p:cNvSpPr txBox="1"/>
          <p:nvPr/>
        </p:nvSpPr>
        <p:spPr>
          <a:xfrm>
            <a:off x="287693" y="40380"/>
            <a:ext cx="7280926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b="1" i="0" dirty="0">
                <a:effectLst/>
              </a:rPr>
              <a:t>Cloud Services for a Digital Transformation in Healthcare</a:t>
            </a:r>
            <a:endParaRPr lang="en-US" sz="44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280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976D41-96FC-B594-6592-918B59C14404}"/>
              </a:ext>
            </a:extLst>
          </p:cNvPr>
          <p:cNvSpPr txBox="1"/>
          <p:nvPr/>
        </p:nvSpPr>
        <p:spPr>
          <a:xfrm>
            <a:off x="6279239" y="186427"/>
            <a:ext cx="5550157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l"/>
            <a:r>
              <a:rPr lang="en-US" sz="4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Cloud Integration for a Digital Transformation Project</a:t>
            </a:r>
            <a:endParaRPr lang="en-US" sz="4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F238474-40DB-34EB-2483-14AF8AEC7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4" r="24413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E6C700D-AF03-9322-00B9-55422711878D}"/>
              </a:ext>
            </a:extLst>
          </p:cNvPr>
          <p:cNvSpPr txBox="1"/>
          <p:nvPr/>
        </p:nvSpPr>
        <p:spPr>
          <a:xfrm>
            <a:off x="5875518" y="2180158"/>
            <a:ext cx="6116549" cy="3843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/>
            <a:r>
              <a:rPr lang="en-US" sz="15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Scenario:</a:t>
            </a:r>
            <a:r>
              <a:rPr lang="en-US" sz="1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traditional manufacturing company decided to embark on a digital transformation journey to optimize its operations, improve customer service, and increase data-driven decision-making.</a:t>
            </a:r>
          </a:p>
          <a:p>
            <a:pPr algn="just"/>
            <a:endParaRPr lang="en-US" sz="15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5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r>
              <a:rPr lang="en-US" sz="1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company adopted a multi-cloud strategy, integrating on-premises systems with cloud services. They utilized a combination of IaaS, PaaS, and SaaS to support various aspects of their business, such as inventory management, customer relationship management, and data analytics.</a:t>
            </a:r>
          </a:p>
          <a:p>
            <a:pPr algn="just"/>
            <a:endParaRPr lang="en-US" sz="15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5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  <a:endParaRPr lang="en-US" sz="15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Enhanced agility and flexibility for adapting to market changes.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Improved operational efficiency through automation and real-time data access.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Better customer service and satisfaction due to more robust systems.</a:t>
            </a:r>
          </a:p>
        </p:txBody>
      </p:sp>
    </p:spTree>
    <p:extLst>
      <p:ext uri="{BB962C8B-B14F-4D97-AF65-F5344CB8AC3E}">
        <p14:creationId xmlns:p14="http://schemas.microsoft.com/office/powerpoint/2010/main" val="2449427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network with devices and devices&#10;&#10;Description automatically generated with medium confidence">
            <a:extLst>
              <a:ext uri="{FF2B5EF4-FFF2-40B4-BE49-F238E27FC236}">
                <a16:creationId xmlns:a16="http://schemas.microsoft.com/office/drawing/2014/main" id="{4625BC5F-DC70-712D-FAED-68788AB6B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0" b="70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4916930-E76E-4100-9DCF-4981566A3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7375" y="1885950"/>
            <a:ext cx="8505825" cy="3152775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515DA-446E-6C91-7902-001AEDDB6882}"/>
              </a:ext>
            </a:extLst>
          </p:cNvPr>
          <p:cNvSpPr txBox="1"/>
          <p:nvPr/>
        </p:nvSpPr>
        <p:spPr>
          <a:xfrm>
            <a:off x="2276475" y="2247900"/>
            <a:ext cx="75819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27614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F5B23-FB77-96BB-4E3F-0FF363A313D6}"/>
              </a:ext>
            </a:extLst>
          </p:cNvPr>
          <p:cNvSpPr txBox="1"/>
          <p:nvPr/>
        </p:nvSpPr>
        <p:spPr>
          <a:xfrm>
            <a:off x="4654296" y="329184"/>
            <a:ext cx="6894576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Microservices architecture</a:t>
            </a:r>
          </a:p>
        </p:txBody>
      </p:sp>
      <p:pic>
        <p:nvPicPr>
          <p:cNvPr id="13" name="Picture 12" descr="A blue and white machine&#10;&#10;Description automatically generated with medium confidence">
            <a:extLst>
              <a:ext uri="{FF2B5EF4-FFF2-40B4-BE49-F238E27FC236}">
                <a16:creationId xmlns:a16="http://schemas.microsoft.com/office/drawing/2014/main" id="{B51D3D85-2D2A-5A2F-FDBE-B0B325A66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3" r="3344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BC392-788E-A0B6-A265-E3733334ACAC}"/>
              </a:ext>
            </a:extLst>
          </p:cNvPr>
          <p:cNvSpPr txBox="1"/>
          <p:nvPr/>
        </p:nvSpPr>
        <p:spPr>
          <a:xfrm>
            <a:off x="4654296" y="2706624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microservices architecture is a type of application architecture where the application is developed as a collection of services. It provides the framework to develop, deploy, and maintain microservices architecture diagrams and services independently.</a:t>
            </a:r>
          </a:p>
        </p:txBody>
      </p:sp>
    </p:spTree>
    <p:extLst>
      <p:ext uri="{BB962C8B-B14F-4D97-AF65-F5344CB8AC3E}">
        <p14:creationId xmlns:p14="http://schemas.microsoft.com/office/powerpoint/2010/main" val="776482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1E831-8F6A-3A57-7BA0-AE8750F6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Microservices architecture</a:t>
            </a:r>
          </a:p>
        </p:txBody>
      </p:sp>
      <p:pic>
        <p:nvPicPr>
          <p:cNvPr id="8" name="Content Placeholder 7" descr="A diagram of a cloud service provider&#10;&#10;Description automatically generated">
            <a:extLst>
              <a:ext uri="{FF2B5EF4-FFF2-40B4-BE49-F238E27FC236}">
                <a16:creationId xmlns:a16="http://schemas.microsoft.com/office/drawing/2014/main" id="{60F4B65E-3DE1-359F-FE3F-BD77B8EF9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77316" y="1444482"/>
            <a:ext cx="6780700" cy="39667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76725-0691-9696-CDB9-F6C5680E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76E2EF8-797F-4A29-8AC0-C195E9145535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03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1E831-8F6A-3A57-7BA0-AE8750F6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b="1"/>
              <a:t>Characteristics of microservices</a:t>
            </a:r>
            <a:endParaRPr lang="en-US" sz="5400" b="1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7" name="Picture 6" descr="A hand touching a screen with gears and icons&#10;&#10;Description automatically generated">
            <a:extLst>
              <a:ext uri="{FF2B5EF4-FFF2-40B4-BE49-F238E27FC236}">
                <a16:creationId xmlns:a16="http://schemas.microsoft.com/office/drawing/2014/main" id="{6737B8C5-36D4-41A1-B3A3-C8CD5F6AD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3" r="28779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9818002-EA32-615F-4C1C-4F7E1CEE4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962316" cy="34838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Decentralized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Microservices are self-contained and do not rely on a central monolithic architecture.</a:t>
            </a:r>
          </a:p>
          <a:p>
            <a:pPr marL="0" indent="0">
              <a:buNone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Independence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Each microservice has its own database and can be developed using different technologies and programming languages.</a:t>
            </a:r>
          </a:p>
          <a:p>
            <a:pPr marL="0" indent="0">
              <a:buNone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Microservices can be scaled individually to meet the specific demands of each service.</a:t>
            </a:r>
          </a:p>
          <a:p>
            <a:pPr marL="0" indent="0">
              <a:buNone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Resilience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If one microservice fails, it doesn't necessarily bring down the entire application.</a:t>
            </a:r>
          </a:p>
          <a:p>
            <a:pPr marL="0" indent="0">
              <a:buNone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Continuous Deployment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Microservices are designed for continuous integration and continuous deployment (CI/CD).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76725-0691-9696-CDB9-F6C5680E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6E2EF8-797F-4A29-8AC0-C195E9145535}" type="slidenum">
              <a:rPr lang="en-US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1E831-8F6A-3A57-7BA0-AE8750F6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Benefits of Microservices</a:t>
            </a:r>
            <a:endParaRPr lang="en-US" sz="5400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8002-EA32-615F-4C1C-4F7E1CEE4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Agility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Easier to develop, test, and deploy, allowing for faster updates and feature additions.</a:t>
            </a:r>
          </a:p>
          <a:p>
            <a:pPr marL="0" indent="0" algn="just">
              <a:buNone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Each microservice can be scaled independently to meet varying workloads.</a:t>
            </a:r>
          </a:p>
          <a:p>
            <a:pPr marL="0" indent="0" algn="just">
              <a:buNone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Fault Isolation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Failures in one microservice do not affect others, leading to increased application resilience.</a:t>
            </a:r>
          </a:p>
          <a:p>
            <a:pPr marL="0" indent="0" algn="just">
              <a:buNone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Technology Diversity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Developers can choose the most suitable technology stack for each microservice.</a:t>
            </a:r>
          </a:p>
          <a:p>
            <a:pPr marL="0" indent="0" algn="just">
              <a:buNone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Improved Collaboration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Teams can work on different microservices concurrently, promoting collaboration and parallel development.</a:t>
            </a:r>
          </a:p>
        </p:txBody>
      </p:sp>
      <p:pic>
        <p:nvPicPr>
          <p:cNvPr id="7" name="Picture 6" descr="A blue and white machine&#10;&#10;Description automatically generated with medium confidence">
            <a:extLst>
              <a:ext uri="{FF2B5EF4-FFF2-40B4-BE49-F238E27FC236}">
                <a16:creationId xmlns:a16="http://schemas.microsoft.com/office/drawing/2014/main" id="{E53B0DE9-47F0-4132-B271-1DC1EF0F5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9" r="22309" b="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76725-0691-9696-CDB9-F6C5680E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6E2EF8-797F-4A29-8AC0-C195E9145535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7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3EC01-FE1A-5D5D-0A26-0540BE6FD609}"/>
              </a:ext>
            </a:extLst>
          </p:cNvPr>
          <p:cNvSpPr txBox="1"/>
          <p:nvPr/>
        </p:nvSpPr>
        <p:spPr>
          <a:xfrm>
            <a:off x="4654296" y="329184"/>
            <a:ext cx="6894576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i="0">
                <a:effectLst/>
                <a:latin typeface="+mj-lt"/>
                <a:ea typeface="+mj-ea"/>
                <a:cs typeface="+mj-cs"/>
              </a:rPr>
              <a:t>Challenges of Microservices</a:t>
            </a:r>
            <a:endParaRPr lang="en-US" sz="540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treet sign with a blue sky&#10;&#10;Description automatically generated">
            <a:extLst>
              <a:ext uri="{FF2B5EF4-FFF2-40B4-BE49-F238E27FC236}">
                <a16:creationId xmlns:a16="http://schemas.microsoft.com/office/drawing/2014/main" id="{77DC739E-245F-25E9-E5D5-A43A1E9674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9" r="55844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C60F4-A6DA-BC91-2C6E-F5E4456174E8}"/>
              </a:ext>
            </a:extLst>
          </p:cNvPr>
          <p:cNvSpPr txBox="1"/>
          <p:nvPr/>
        </p:nvSpPr>
        <p:spPr>
          <a:xfrm>
            <a:off x="4654296" y="2706624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Complexity:</a:t>
            </a: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Managing a distributed system can be more complex than a monolithic application.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 Coordination:</a:t>
            </a: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Effective communication between services must be established and maintained.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Management:</a:t>
            </a: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Handling data consistency and transactions across services can be challenging.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Operational Overhead:</a:t>
            </a: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Operating and monitoring multiple services can require more resources and expertise.</a:t>
            </a:r>
          </a:p>
        </p:txBody>
      </p:sp>
    </p:spTree>
    <p:extLst>
      <p:ext uri="{BB962C8B-B14F-4D97-AF65-F5344CB8AC3E}">
        <p14:creationId xmlns:p14="http://schemas.microsoft.com/office/powerpoint/2010/main" val="4066888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3E729-4801-DE53-1C2E-2FDF33BA75EE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Microservices Architectures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kern="12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vs Monolithic Architectures</a:t>
            </a:r>
            <a:endParaRPr lang="en-US" sz="4600" kern="1200" dirty="0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table with text on it&#10;&#10;Description automatically generated">
            <a:extLst>
              <a:ext uri="{FF2B5EF4-FFF2-40B4-BE49-F238E27FC236}">
                <a16:creationId xmlns:a16="http://schemas.microsoft.com/office/drawing/2014/main" id="{2F8BA7F8-DD9A-656E-6641-29047F938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87" y="2633472"/>
            <a:ext cx="8197377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73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2075</Words>
  <Application>Microsoft Office PowerPoint</Application>
  <PresentationFormat>Widescreen</PresentationFormat>
  <Paragraphs>195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72 Black</vt:lpstr>
      <vt:lpstr>Arial</vt:lpstr>
      <vt:lpstr>Arial Black</vt:lpstr>
      <vt:lpstr>Calibri</vt:lpstr>
      <vt:lpstr>Calibri Light</vt:lpstr>
      <vt:lpstr>Office Theme</vt:lpstr>
      <vt:lpstr>PowerPoint Presentation</vt:lpstr>
      <vt:lpstr>Group members </vt:lpstr>
      <vt:lpstr>PowerPoint Presentation</vt:lpstr>
      <vt:lpstr>PowerPoint Presentation</vt:lpstr>
      <vt:lpstr>Microservices architecture</vt:lpstr>
      <vt:lpstr>Characteristics of microservices</vt:lpstr>
      <vt:lpstr>Benefits of Microservices</vt:lpstr>
      <vt:lpstr>PowerPoint Presentation</vt:lpstr>
      <vt:lpstr>PowerPoint Presentation</vt:lpstr>
      <vt:lpstr>PowerPoint Presentation</vt:lpstr>
      <vt:lpstr>PowerPoint Presentation</vt:lpstr>
      <vt:lpstr>Serverless architecture </vt:lpstr>
      <vt:lpstr>Benefits  of Serverless Architecture</vt:lpstr>
      <vt:lpstr>Key components of serverless architecture</vt:lpstr>
      <vt:lpstr>Serverless vs. Traditional Server-Based Approaches</vt:lpstr>
      <vt:lpstr>PowerPoint Presentation</vt:lpstr>
      <vt:lpstr>WHAT IS CLOUD INTEGRATION?</vt:lpstr>
      <vt:lpstr>PowerPoint Presentation</vt:lpstr>
      <vt:lpstr>PowerPoint Presentation</vt:lpstr>
      <vt:lpstr>PowerPoint Presentation</vt:lpstr>
      <vt:lpstr>PowerPoint Presentation</vt:lpstr>
      <vt:lpstr>Cloud Integration Platforms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Kavindu Sachintha Liyanage</dc:creator>
  <cp:lastModifiedBy>Kavindu Sachintha Liyanage</cp:lastModifiedBy>
  <cp:revision>34</cp:revision>
  <dcterms:created xsi:type="dcterms:W3CDTF">2023-10-20T04:39:57Z</dcterms:created>
  <dcterms:modified xsi:type="dcterms:W3CDTF">2023-10-23T09:39:39Z</dcterms:modified>
</cp:coreProperties>
</file>